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4"/>
  </p:notesMasterIdLst>
  <p:sldIdLst>
    <p:sldId id="266" r:id="rId5"/>
    <p:sldId id="257" r:id="rId6"/>
    <p:sldId id="267" r:id="rId7"/>
    <p:sldId id="269" r:id="rId8"/>
    <p:sldId id="271" r:id="rId9"/>
    <p:sldId id="270" r:id="rId10"/>
    <p:sldId id="272" r:id="rId11"/>
    <p:sldId id="273" r:id="rId12"/>
    <p:sldId id="274"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4" d="100"/>
          <a:sy n="84" d="100"/>
        </p:scale>
        <p:origin x="96" y="110"/>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media/image1.jpg>
</file>

<file path=ppt/media/image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7/31/2023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7/31/2023</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7/31/2023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7/31/2023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7/31/2023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7/31/2023</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7/31/2023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7/31/2023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7/31/2023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7/31/2023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7/31/2023</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7/31/2023</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7/31/2023</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hyperlink" Target="https://www.publicdomainpictures.net/en/view-image.php?image=139217&amp;picture=thank-you-paper" TargetMode="External"/><Relationship Id="rId7" Type="http://schemas.openxmlformats.org/officeDocument/2006/relationships/hyperlink" Target="https://www.linkedin.com/in/ahsanul-haque-milon-b4a33a225/" TargetMode="External"/><Relationship Id="rId2" Type="http://schemas.openxmlformats.org/officeDocument/2006/relationships/image" Target="../media/image7.jp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hyperlink" Target="https://github.com/AHM2002/Supply_Chain_Analysis_Projects" TargetMode="Externa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56C94072-1B34-48FB-9A9C-5A9A0FFC8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0" y="-45710"/>
            <a:ext cx="12191980" cy="6857990"/>
          </a:xfrm>
          <a:prstGeom prst="rect">
            <a:avLst/>
          </a:prstGeom>
        </p:spPr>
      </p:pic>
      <p:sp>
        <p:nvSpPr>
          <p:cNvPr id="52" name="Freeform: Shape 51">
            <a:extLst>
              <a:ext uri="{FF2B5EF4-FFF2-40B4-BE49-F238E27FC236}">
                <a16:creationId xmlns:a16="http://schemas.microsoft.com/office/drawing/2014/main" id="{A5019358-4900-4555-99FF-EF6AE90B8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sp>
      <p:sp>
        <p:nvSpPr>
          <p:cNvPr id="50" name="Rectangle 49">
            <a:extLst>
              <a:ext uri="{FF2B5EF4-FFF2-40B4-BE49-F238E27FC236}">
                <a16:creationId xmlns:a16="http://schemas.microsoft.com/office/drawing/2014/main" id="{1D5941F3-0256-4E90-BBBC-5A6EDEB8E0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6298010" y="4333009"/>
            <a:ext cx="5268177" cy="1086237"/>
          </a:xfrm>
        </p:spPr>
        <p:txBody>
          <a:bodyPr>
            <a:normAutofit/>
          </a:bodyPr>
          <a:lstStyle/>
          <a:p>
            <a:pPr algn="l"/>
            <a:r>
              <a:rPr lang="en-US" sz="3600" dirty="0">
                <a:solidFill>
                  <a:srgbClr val="FF0000"/>
                </a:solidFill>
              </a:rPr>
              <a:t>Presented By</a:t>
            </a:r>
            <a:br>
              <a:rPr lang="en-US" sz="3600" dirty="0">
                <a:solidFill>
                  <a:srgbClr val="FFFFFF"/>
                </a:solidFill>
              </a:rPr>
            </a:br>
            <a:r>
              <a:rPr lang="en-US" sz="3600" dirty="0">
                <a:solidFill>
                  <a:srgbClr val="FFFFFF"/>
                </a:solidFill>
              </a:rPr>
              <a:t>Ahsanul Haque Milon</a:t>
            </a:r>
          </a:p>
        </p:txBody>
      </p:sp>
      <p:sp>
        <p:nvSpPr>
          <p:cNvPr id="3" name="Subtitle 2">
            <a:extLst>
              <a:ext uri="{FF2B5EF4-FFF2-40B4-BE49-F238E27FC236}">
                <a16:creationId xmlns:a16="http://schemas.microsoft.com/office/drawing/2014/main" id="{36A0527F-C5FD-4E9B-9F21-5D1FBA31314B}"/>
              </a:ext>
            </a:extLst>
          </p:cNvPr>
          <p:cNvSpPr>
            <a:spLocks noGrp="1"/>
          </p:cNvSpPr>
          <p:nvPr>
            <p:ph type="subTitle" idx="1"/>
          </p:nvPr>
        </p:nvSpPr>
        <p:spPr>
          <a:xfrm>
            <a:off x="6298010" y="5419246"/>
            <a:ext cx="5268177" cy="531866"/>
          </a:xfrm>
        </p:spPr>
        <p:txBody>
          <a:bodyPr>
            <a:normAutofit/>
          </a:bodyPr>
          <a:lstStyle/>
          <a:p>
            <a:pPr algn="l">
              <a:spcAft>
                <a:spcPts val="600"/>
              </a:spcAft>
            </a:pPr>
            <a:r>
              <a:rPr lang="en-US" sz="1800" dirty="0">
                <a:solidFill>
                  <a:srgbClr val="FFC000"/>
                </a:solidFill>
              </a:rPr>
              <a:t>Supply chain Analyst | Data Analyst</a:t>
            </a:r>
          </a:p>
        </p:txBody>
      </p:sp>
    </p:spTree>
    <p:extLst>
      <p:ext uri="{BB962C8B-B14F-4D97-AF65-F5344CB8AC3E}">
        <p14:creationId xmlns:p14="http://schemas.microsoft.com/office/powerpoint/2010/main" val="745576192"/>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06DE0C4A-BDC3-4250-BA2E-7680BA519002}"/>
              </a:ext>
            </a:extLst>
          </p:cNvPr>
          <p:cNvSpPr>
            <a:spLocks noGrp="1"/>
          </p:cNvSpPr>
          <p:nvPr>
            <p:ph idx="1"/>
          </p:nvPr>
        </p:nvSpPr>
        <p:spPr>
          <a:xfrm>
            <a:off x="1149658" y="0"/>
            <a:ext cx="11042342" cy="6858000"/>
          </a:xfrm>
        </p:spPr>
        <p:txBody>
          <a:bodyPr>
            <a:normAutofit/>
          </a:bodyPr>
          <a:lstStyle/>
          <a:p>
            <a:pPr marL="0" indent="0">
              <a:buNone/>
            </a:pPr>
            <a:r>
              <a:rPr lang="en-US" sz="4500" b="1" i="0" dirty="0">
                <a:solidFill>
                  <a:srgbClr val="000000"/>
                </a:solidFill>
                <a:effectLst/>
                <a:latin typeface="Inter"/>
              </a:rPr>
              <a:t>				Introduction</a:t>
            </a:r>
            <a:r>
              <a:rPr lang="en-US" b="0" i="0" dirty="0">
                <a:solidFill>
                  <a:srgbClr val="000000"/>
                </a:solidFill>
                <a:effectLst/>
                <a:latin typeface="Inter"/>
              </a:rPr>
              <a:t> </a:t>
            </a:r>
          </a:p>
          <a:p>
            <a:pPr marL="0" indent="0">
              <a:buNone/>
            </a:pPr>
            <a:r>
              <a:rPr lang="en-US" b="0" i="0" dirty="0">
                <a:effectLst/>
                <a:latin typeface="Inter"/>
              </a:rPr>
              <a:t>This is a brief supply chain analysis on the company </a:t>
            </a:r>
            <a:r>
              <a:rPr lang="en-US" b="0" i="0" dirty="0" err="1">
                <a:effectLst/>
                <a:latin typeface="Inter"/>
              </a:rPr>
              <a:t>DataCo</a:t>
            </a:r>
            <a:r>
              <a:rPr lang="en-US" b="0" i="0" dirty="0">
                <a:effectLst/>
                <a:latin typeface="Inter"/>
              </a:rPr>
              <a:t> Global.</a:t>
            </a:r>
          </a:p>
          <a:p>
            <a:pPr marL="0" indent="0" algn="l">
              <a:buNone/>
            </a:pPr>
            <a:r>
              <a:rPr lang="en-US" b="0" i="0" dirty="0">
                <a:effectLst/>
                <a:latin typeface="Inter"/>
              </a:rPr>
              <a:t>Shipping Modes (Days for shipment scheduled):</a:t>
            </a:r>
          </a:p>
          <a:p>
            <a:pPr>
              <a:buFont typeface="+mj-lt"/>
              <a:buAutoNum type="arabicPeriod"/>
            </a:pPr>
            <a:r>
              <a:rPr lang="en-US" b="0" i="0" dirty="0">
                <a:effectLst/>
                <a:latin typeface="Inter"/>
              </a:rPr>
              <a:t>Standard Class (4 Days)</a:t>
            </a:r>
          </a:p>
          <a:p>
            <a:pPr algn="l">
              <a:buFont typeface="+mj-lt"/>
              <a:buAutoNum type="arabicPeriod"/>
            </a:pPr>
            <a:r>
              <a:rPr lang="en-US" b="0" i="0" dirty="0">
                <a:effectLst/>
                <a:latin typeface="Inter"/>
              </a:rPr>
              <a:t>Second Class (2 Days)</a:t>
            </a:r>
          </a:p>
          <a:p>
            <a:pPr algn="l">
              <a:buFont typeface="+mj-lt"/>
              <a:buAutoNum type="arabicPeriod"/>
            </a:pPr>
            <a:r>
              <a:rPr lang="en-US" b="0" i="0" dirty="0">
                <a:effectLst/>
                <a:latin typeface="Inter"/>
              </a:rPr>
              <a:t>First Class (1 Day)</a:t>
            </a:r>
          </a:p>
          <a:p>
            <a:pPr algn="l">
              <a:buFont typeface="+mj-lt"/>
              <a:buAutoNum type="arabicPeriod"/>
            </a:pPr>
            <a:r>
              <a:rPr lang="en-US" b="0" i="0" dirty="0">
                <a:effectLst/>
                <a:latin typeface="Inter"/>
              </a:rPr>
              <a:t>Same Day (0 Day)</a:t>
            </a:r>
          </a:p>
          <a:p>
            <a:pPr algn="l"/>
            <a:r>
              <a:rPr lang="en-US" b="0" i="0" dirty="0">
                <a:effectLst/>
                <a:latin typeface="Inter"/>
              </a:rPr>
              <a:t>It is assumed that the fee is higher for a shipping mode with a shorter days for shipped scheduled.</a:t>
            </a:r>
          </a:p>
          <a:p>
            <a:pPr algn="l"/>
            <a:r>
              <a:rPr lang="en-US" b="0" i="0" dirty="0">
                <a:effectLst/>
                <a:latin typeface="Inter"/>
              </a:rPr>
              <a:t>In this project, the shipping modes performance is analyzed. It is found that customers prefer a shipping mode with lowest fee. Also, some of the shipping modes have serious problem in the supply chain, which lead to numbers of delay and longer delay time. However, due to the shortage of the dataset, it is not applicable to determine the actual root cause and solutions for that issue.</a:t>
            </a:r>
          </a:p>
          <a:p>
            <a:pPr algn="l"/>
            <a:r>
              <a:rPr lang="en-US" b="0" i="0" dirty="0">
                <a:effectLst/>
                <a:latin typeface="Inter"/>
              </a:rPr>
              <a:t>An </a:t>
            </a:r>
            <a:r>
              <a:rPr lang="en-US" b="1" i="0" dirty="0">
                <a:effectLst/>
                <a:latin typeface="Inter"/>
              </a:rPr>
              <a:t>insight</a:t>
            </a:r>
            <a:r>
              <a:rPr lang="en-US" b="0" i="0" dirty="0">
                <a:effectLst/>
                <a:latin typeface="Inter"/>
              </a:rPr>
              <a:t> is given to the sales team as the order number reflects that </a:t>
            </a:r>
            <a:r>
              <a:rPr lang="en-US" b="1" i="0" dirty="0">
                <a:effectLst/>
                <a:latin typeface="Inter"/>
              </a:rPr>
              <a:t>Fan Shop, Apparel, and Golf</a:t>
            </a:r>
            <a:r>
              <a:rPr lang="en-US" b="0" i="0" dirty="0">
                <a:effectLst/>
                <a:latin typeface="Inter"/>
              </a:rPr>
              <a:t> product customers </a:t>
            </a:r>
            <a:r>
              <a:rPr lang="en-US" b="1" i="0" dirty="0">
                <a:effectLst/>
                <a:latin typeface="Inter"/>
              </a:rPr>
              <a:t>are more tend to</a:t>
            </a:r>
            <a:r>
              <a:rPr lang="en-US" b="0" i="0" dirty="0">
                <a:effectLst/>
                <a:latin typeface="Inter"/>
              </a:rPr>
              <a:t> do use this supply chain service. Also, they </a:t>
            </a:r>
            <a:r>
              <a:rPr lang="en-US" b="1" i="0" dirty="0">
                <a:effectLst/>
                <a:latin typeface="Inter"/>
              </a:rPr>
              <a:t>are more willing to</a:t>
            </a:r>
            <a:r>
              <a:rPr lang="en-US" b="0" i="0" dirty="0">
                <a:effectLst/>
                <a:latin typeface="Inter"/>
              </a:rPr>
              <a:t> use different </a:t>
            </a:r>
            <a:r>
              <a:rPr lang="en-US" b="1" i="0" dirty="0">
                <a:effectLst/>
                <a:latin typeface="Inter"/>
              </a:rPr>
              <a:t>shipping modes (Same Day, First Class service)</a:t>
            </a:r>
            <a:r>
              <a:rPr lang="en-US" b="0" i="0" dirty="0">
                <a:effectLst/>
                <a:latin typeface="Inter"/>
              </a:rPr>
              <a:t>, which results in </a:t>
            </a:r>
            <a:r>
              <a:rPr lang="en-US" b="1" i="0" dirty="0">
                <a:effectLst/>
                <a:latin typeface="Inter"/>
              </a:rPr>
              <a:t>higher shipping fee</a:t>
            </a:r>
            <a:r>
              <a:rPr lang="en-US" b="0" i="0" dirty="0">
                <a:effectLst/>
                <a:latin typeface="Inter"/>
              </a:rPr>
              <a:t>.</a:t>
            </a:r>
          </a:p>
          <a:p>
            <a:endParaRPr lang="en-US" dirty="0"/>
          </a:p>
        </p:txBody>
      </p:sp>
    </p:spTree>
    <p:extLst>
      <p:ext uri="{BB962C8B-B14F-4D97-AF65-F5344CB8AC3E}">
        <p14:creationId xmlns:p14="http://schemas.microsoft.com/office/powerpoint/2010/main" val="824417123"/>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B2DCE49C-5533-4DA8-AB35-DC66103B13AA}"/>
              </a:ext>
            </a:extLst>
          </p:cNvPr>
          <p:cNvPicPr>
            <a:picLocks noGrp="1" noChangeAspect="1"/>
          </p:cNvPicPr>
          <p:nvPr>
            <p:ph idx="1"/>
          </p:nvPr>
        </p:nvPicPr>
        <p:blipFill>
          <a:blip r:embed="rId2"/>
          <a:stretch>
            <a:fillRect/>
          </a:stretch>
        </p:blipFill>
        <p:spPr>
          <a:xfrm>
            <a:off x="2200965" y="1180176"/>
            <a:ext cx="8353543" cy="3754699"/>
          </a:xfrm>
        </p:spPr>
      </p:pic>
      <p:sp>
        <p:nvSpPr>
          <p:cNvPr id="8" name="Title 1">
            <a:extLst>
              <a:ext uri="{FF2B5EF4-FFF2-40B4-BE49-F238E27FC236}">
                <a16:creationId xmlns:a16="http://schemas.microsoft.com/office/drawing/2014/main" id="{FF85A0F2-CD50-4428-BA73-F6C326D81BC2}"/>
              </a:ext>
            </a:extLst>
          </p:cNvPr>
          <p:cNvSpPr>
            <a:spLocks noGrp="1"/>
          </p:cNvSpPr>
          <p:nvPr>
            <p:ph type="title"/>
          </p:nvPr>
        </p:nvSpPr>
        <p:spPr>
          <a:xfrm>
            <a:off x="2738761" y="437226"/>
            <a:ext cx="9601200" cy="1485900"/>
          </a:xfrm>
        </p:spPr>
        <p:txBody>
          <a:bodyPr/>
          <a:lstStyle/>
          <a:p>
            <a:r>
              <a:rPr lang="en-US" b="0" i="0" dirty="0">
                <a:solidFill>
                  <a:srgbClr val="000000"/>
                </a:solidFill>
                <a:effectLst/>
                <a:latin typeface="Inter"/>
              </a:rPr>
              <a:t>Shipping Modes Performance</a:t>
            </a:r>
          </a:p>
        </p:txBody>
      </p:sp>
      <p:sp>
        <p:nvSpPr>
          <p:cNvPr id="10" name="TextBox 9">
            <a:extLst>
              <a:ext uri="{FF2B5EF4-FFF2-40B4-BE49-F238E27FC236}">
                <a16:creationId xmlns:a16="http://schemas.microsoft.com/office/drawing/2014/main" id="{FE587E5D-7665-4B4A-BAB2-A94ECB68EBE4}"/>
              </a:ext>
            </a:extLst>
          </p:cNvPr>
          <p:cNvSpPr txBox="1"/>
          <p:nvPr/>
        </p:nvSpPr>
        <p:spPr>
          <a:xfrm>
            <a:off x="2200965" y="5044734"/>
            <a:ext cx="8462769" cy="1477328"/>
          </a:xfrm>
          <a:prstGeom prst="rect">
            <a:avLst/>
          </a:prstGeom>
          <a:noFill/>
        </p:spPr>
        <p:txBody>
          <a:bodyPr wrap="square">
            <a:spAutoFit/>
          </a:bodyPr>
          <a:lstStyle/>
          <a:p>
            <a:r>
              <a:rPr lang="en-US" b="0" i="0" dirty="0">
                <a:effectLst/>
                <a:latin typeface="Inter"/>
              </a:rPr>
              <a:t>In this Pie Chart, it is clear that Standard Class is the majority of shipping mode among the others, while Same Day shipping mode only shares a small portion. Also, it is shown that customers tend to use the shipping method with a lower price. </a:t>
            </a:r>
          </a:p>
          <a:p>
            <a:pPr marL="285750" indent="-285750">
              <a:buFont typeface="Wingdings" panose="05000000000000000000" pitchFamily="2" charset="2"/>
              <a:buChar char="Ø"/>
            </a:pPr>
            <a:r>
              <a:rPr lang="en-US" sz="1800" b="0" i="0" dirty="0">
                <a:effectLst/>
                <a:highlight>
                  <a:srgbClr val="FFFF00"/>
                </a:highlight>
                <a:latin typeface="Inter"/>
              </a:rPr>
              <a:t>Customers tend to use the shipping method with a lower price</a:t>
            </a:r>
          </a:p>
          <a:p>
            <a:pPr algn="l"/>
            <a:endParaRPr lang="en-US" b="0" i="0" dirty="0">
              <a:effectLst/>
              <a:latin typeface="Inter"/>
            </a:endParaRPr>
          </a:p>
        </p:txBody>
      </p:sp>
    </p:spTree>
    <p:extLst>
      <p:ext uri="{BB962C8B-B14F-4D97-AF65-F5344CB8AC3E}">
        <p14:creationId xmlns:p14="http://schemas.microsoft.com/office/powerpoint/2010/main" val="950748486"/>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mph" presetSubtype="2" fill="hold" grpId="0" nodeType="clickEffect">
                                  <p:stCondLst>
                                    <p:cond delay="0"/>
                                  </p:stCondLst>
                                  <p:childTnLst>
                                    <p:animClr clrSpc="rgb" dir="cw">
                                      <p:cBhvr>
                                        <p:cTn id="6" dur="2000" fill="hold"/>
                                        <p:tgtEl>
                                          <p:spTgt spid="10"/>
                                        </p:tgtEl>
                                        <p:attrNameLst>
                                          <p:attrName>fillcolor</p:attrName>
                                        </p:attrNameLst>
                                      </p:cBhvr>
                                      <p:to>
                                        <a:schemeClr val="accent2"/>
                                      </p:to>
                                    </p:animClr>
                                    <p:set>
                                      <p:cBhvr>
                                        <p:cTn id="7" dur="2000" fill="hold"/>
                                        <p:tgtEl>
                                          <p:spTgt spid="10"/>
                                        </p:tgtEl>
                                        <p:attrNameLst>
                                          <p:attrName>fill.type</p:attrName>
                                        </p:attrNameLst>
                                      </p:cBhvr>
                                      <p:to>
                                        <p:strVal val="solid"/>
                                      </p:to>
                                    </p:set>
                                    <p:set>
                                      <p:cBhvr>
                                        <p:cTn id="8" dur="2000" fill="hold"/>
                                        <p:tgtEl>
                                          <p:spTgt spid="10"/>
                                        </p:tgtEl>
                                        <p:attrNameLst>
                                          <p:attrName>fill.on</p:attrName>
                                        </p:attrNameLst>
                                      </p:cBhvr>
                                      <p:to>
                                        <p:strVal val="true"/>
                                      </p:to>
                                    </p:set>
                                  </p:childTnLst>
                                </p:cTn>
                              </p:par>
                            </p:childTnLst>
                          </p:cTn>
                        </p:par>
                      </p:childTnLst>
                    </p:cTn>
                  </p:par>
                  <p:par>
                    <p:cTn id="9" fill="hold">
                      <p:stCondLst>
                        <p:cond delay="indefinite"/>
                      </p:stCondLst>
                      <p:childTnLst>
                        <p:par>
                          <p:cTn id="10" fill="hold">
                            <p:stCondLst>
                              <p:cond delay="0"/>
                            </p:stCondLst>
                            <p:childTnLst>
                              <p:par>
                                <p:cTn id="11" presetID="16" presetClass="entr" presetSubtype="21"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barn(inVertical)">
                                      <p:cBhvr>
                                        <p:cTn id="13" dur="500"/>
                                        <p:tgtEl>
                                          <p:spTgt spid="7"/>
                                        </p:tgtEl>
                                      </p:cBhvr>
                                    </p:animEffect>
                                  </p:childTnLst>
                                </p:cTn>
                              </p:par>
                            </p:childTnLst>
                          </p:cTn>
                        </p:par>
                      </p:childTnLst>
                    </p:cTn>
                  </p:par>
                  <p:par>
                    <p:cTn id="14" fill="hold">
                      <p:stCondLst>
                        <p:cond delay="indefinite"/>
                      </p:stCondLst>
                      <p:childTnLst>
                        <p:par>
                          <p:cTn id="15" fill="hold">
                            <p:stCondLst>
                              <p:cond delay="0"/>
                            </p:stCondLst>
                            <p:childTnLst>
                              <p:par>
                                <p:cTn id="16" presetID="6" presetClass="entr" presetSubtype="16" fill="hold" grpId="0" nodeType="click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circle(in)">
                                      <p:cBhvr>
                                        <p:cTn id="18" dur="2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D185B1-1C6F-4C5F-9762-ABCEB0BA7F27}"/>
              </a:ext>
            </a:extLst>
          </p:cNvPr>
          <p:cNvSpPr>
            <a:spLocks noGrp="1"/>
          </p:cNvSpPr>
          <p:nvPr>
            <p:ph type="title"/>
          </p:nvPr>
        </p:nvSpPr>
        <p:spPr>
          <a:xfrm>
            <a:off x="1371599" y="685800"/>
            <a:ext cx="10417947" cy="805650"/>
          </a:xfrm>
        </p:spPr>
        <p:txBody>
          <a:bodyPr>
            <a:normAutofit fontScale="90000"/>
          </a:bodyPr>
          <a:lstStyle/>
          <a:p>
            <a:pPr algn="l"/>
            <a:r>
              <a:rPr lang="en-US" sz="4400" b="1" i="0" dirty="0">
                <a:solidFill>
                  <a:schemeClr val="tx1"/>
                </a:solidFill>
                <a:effectLst/>
                <a:latin typeface="Inter"/>
              </a:rPr>
              <a:t>Engaging with Potential Clients</a:t>
            </a:r>
            <a:br>
              <a:rPr lang="en-US" b="1" dirty="0">
                <a:solidFill>
                  <a:schemeClr val="tx1"/>
                </a:solidFill>
              </a:rPr>
            </a:br>
            <a:endParaRPr lang="en-US" sz="1600" dirty="0"/>
          </a:p>
        </p:txBody>
      </p:sp>
      <p:pic>
        <p:nvPicPr>
          <p:cNvPr id="5" name="Content Placeholder 4">
            <a:extLst>
              <a:ext uri="{FF2B5EF4-FFF2-40B4-BE49-F238E27FC236}">
                <a16:creationId xmlns:a16="http://schemas.microsoft.com/office/drawing/2014/main" id="{ECC66A1D-0F88-4C4B-8881-785DD9CCA035}"/>
              </a:ext>
            </a:extLst>
          </p:cNvPr>
          <p:cNvPicPr>
            <a:picLocks noGrp="1" noChangeAspect="1"/>
          </p:cNvPicPr>
          <p:nvPr>
            <p:ph idx="1"/>
          </p:nvPr>
        </p:nvPicPr>
        <p:blipFill>
          <a:blip r:embed="rId2"/>
          <a:stretch>
            <a:fillRect/>
          </a:stretch>
        </p:blipFill>
        <p:spPr>
          <a:xfrm>
            <a:off x="1571347" y="2124056"/>
            <a:ext cx="9436964" cy="3105515"/>
          </a:xfrm>
        </p:spPr>
      </p:pic>
      <p:sp>
        <p:nvSpPr>
          <p:cNvPr id="7" name="TextBox 6">
            <a:extLst>
              <a:ext uri="{FF2B5EF4-FFF2-40B4-BE49-F238E27FC236}">
                <a16:creationId xmlns:a16="http://schemas.microsoft.com/office/drawing/2014/main" id="{91D703C6-0237-4A4D-A2A8-4C0DEDF51A02}"/>
              </a:ext>
            </a:extLst>
          </p:cNvPr>
          <p:cNvSpPr txBox="1"/>
          <p:nvPr/>
        </p:nvSpPr>
        <p:spPr>
          <a:xfrm>
            <a:off x="1371599" y="1088625"/>
            <a:ext cx="10142739" cy="1200329"/>
          </a:xfrm>
          <a:prstGeom prst="rect">
            <a:avLst/>
          </a:prstGeom>
          <a:noFill/>
        </p:spPr>
        <p:txBody>
          <a:bodyPr wrap="square">
            <a:spAutoFit/>
          </a:bodyPr>
          <a:lstStyle/>
          <a:p>
            <a:pPr marL="285750" indent="-285750">
              <a:buFont typeface="Wingdings" panose="05000000000000000000" pitchFamily="2" charset="2"/>
              <a:buChar char="q"/>
            </a:pPr>
            <a:endParaRPr lang="en-US" b="1" i="0" dirty="0">
              <a:effectLst/>
              <a:latin typeface="Inter"/>
            </a:endParaRPr>
          </a:p>
          <a:p>
            <a:pPr marL="285750" indent="-285750">
              <a:buFont typeface="Wingdings" panose="05000000000000000000" pitchFamily="2" charset="2"/>
              <a:buChar char="q"/>
            </a:pPr>
            <a:r>
              <a:rPr lang="en-US" b="1" i="0" dirty="0">
                <a:effectLst/>
                <a:latin typeface="Inter"/>
              </a:rPr>
              <a:t>Most orders</a:t>
            </a:r>
            <a:r>
              <a:rPr lang="en-US" b="0" i="0" dirty="0">
                <a:effectLst/>
                <a:latin typeface="Inter"/>
              </a:rPr>
              <a:t> prefer using </a:t>
            </a:r>
            <a:r>
              <a:rPr lang="en-US" b="1" i="0" dirty="0">
                <a:effectLst/>
                <a:latin typeface="Inter"/>
              </a:rPr>
              <a:t>Standard Class</a:t>
            </a:r>
            <a:r>
              <a:rPr lang="en-US" b="0" i="0" dirty="0">
                <a:effectLst/>
                <a:latin typeface="Inter"/>
              </a:rPr>
              <a:t> service</a:t>
            </a:r>
          </a:p>
          <a:p>
            <a:pPr marL="285750" indent="-285750">
              <a:buFont typeface="Wingdings" panose="05000000000000000000" pitchFamily="2" charset="2"/>
              <a:buChar char="q"/>
            </a:pPr>
            <a:r>
              <a:rPr lang="en-US" b="1" i="0" dirty="0">
                <a:effectLst/>
                <a:latin typeface="Inter"/>
              </a:rPr>
              <a:t>Fan Shop, Apparel, and Golf</a:t>
            </a:r>
            <a:r>
              <a:rPr lang="en-US" b="0" i="0" dirty="0">
                <a:effectLst/>
                <a:latin typeface="Inter"/>
              </a:rPr>
              <a:t> products have the </a:t>
            </a:r>
            <a:r>
              <a:rPr lang="en-US" b="1" i="0" dirty="0">
                <a:effectLst/>
                <a:latin typeface="Inter"/>
              </a:rPr>
              <a:t>largest number of order</a:t>
            </a:r>
            <a:r>
              <a:rPr lang="en-US" b="0" i="0" dirty="0">
                <a:effectLst/>
                <a:latin typeface="Inter"/>
              </a:rPr>
              <a:t> in terms of </a:t>
            </a:r>
            <a:r>
              <a:rPr lang="en-US" b="1" i="0" dirty="0">
                <a:effectLst/>
                <a:latin typeface="Inter"/>
              </a:rPr>
              <a:t>all shipping modes</a:t>
            </a:r>
            <a:r>
              <a:rPr lang="en-US" b="0" i="0" dirty="0">
                <a:effectLst/>
                <a:latin typeface="Inter"/>
              </a:rPr>
              <a:t>.</a:t>
            </a:r>
            <a:br>
              <a:rPr lang="en-US" sz="2000" b="0" i="0" dirty="0">
                <a:effectLst/>
                <a:latin typeface="Inter"/>
              </a:rPr>
            </a:br>
            <a:endParaRPr lang="en-US" dirty="0"/>
          </a:p>
        </p:txBody>
      </p:sp>
      <p:sp>
        <p:nvSpPr>
          <p:cNvPr id="9" name="TextBox 8">
            <a:extLst>
              <a:ext uri="{FF2B5EF4-FFF2-40B4-BE49-F238E27FC236}">
                <a16:creationId xmlns:a16="http://schemas.microsoft.com/office/drawing/2014/main" id="{4D5A4D6E-C614-4F1F-BA17-783566D1170D}"/>
              </a:ext>
            </a:extLst>
          </p:cNvPr>
          <p:cNvSpPr txBox="1"/>
          <p:nvPr/>
        </p:nvSpPr>
        <p:spPr>
          <a:xfrm>
            <a:off x="1571347" y="5262012"/>
            <a:ext cx="8919839" cy="1200329"/>
          </a:xfrm>
          <a:prstGeom prst="rect">
            <a:avLst/>
          </a:prstGeom>
          <a:noFill/>
        </p:spPr>
        <p:txBody>
          <a:bodyPr wrap="square">
            <a:spAutoFit/>
          </a:bodyPr>
          <a:lstStyle/>
          <a:p>
            <a:r>
              <a:rPr lang="en-US" sz="1800" i="0" dirty="0">
                <a:effectLst/>
                <a:highlight>
                  <a:srgbClr val="FFFF00"/>
                </a:highlight>
                <a:latin typeface="Inter"/>
              </a:rPr>
              <a:t>Advice:</a:t>
            </a:r>
            <a:endParaRPr lang="en-US" dirty="0">
              <a:highlight>
                <a:srgbClr val="FFFF00"/>
              </a:highlight>
              <a:latin typeface="Inter"/>
            </a:endParaRPr>
          </a:p>
          <a:p>
            <a:pPr marL="285750" indent="-285750">
              <a:buFont typeface="Wingdings" panose="05000000000000000000" pitchFamily="2" charset="2"/>
              <a:buChar char="q"/>
            </a:pPr>
            <a:r>
              <a:rPr lang="en-US" sz="1800" b="1" i="0" dirty="0">
                <a:effectLst/>
                <a:latin typeface="Inter"/>
              </a:rPr>
              <a:t>Sales Team</a:t>
            </a:r>
            <a:r>
              <a:rPr lang="en-US" sz="1800" b="0" i="0" dirty="0">
                <a:effectLst/>
                <a:latin typeface="Inter"/>
              </a:rPr>
              <a:t> can </a:t>
            </a:r>
            <a:r>
              <a:rPr lang="en-US" sz="1800" b="1" i="0" dirty="0">
                <a:effectLst/>
                <a:latin typeface="Inter"/>
              </a:rPr>
              <a:t>approach potential clients</a:t>
            </a:r>
            <a:r>
              <a:rPr lang="en-US" sz="1800" b="0" i="0" dirty="0">
                <a:effectLst/>
                <a:latin typeface="Inter"/>
              </a:rPr>
              <a:t> from </a:t>
            </a:r>
            <a:r>
              <a:rPr lang="en-US" sz="1800" b="1" i="0" dirty="0">
                <a:effectLst/>
                <a:latin typeface="Inter"/>
              </a:rPr>
              <a:t>Fan Shop, Apparel, and Golf industry</a:t>
            </a:r>
            <a:r>
              <a:rPr lang="en-US" sz="1800" b="0" i="0" dirty="0">
                <a:effectLst/>
                <a:latin typeface="Inter"/>
              </a:rPr>
              <a:t>.</a:t>
            </a:r>
          </a:p>
          <a:p>
            <a:pPr marL="285750" indent="-285750">
              <a:buFont typeface="Wingdings" panose="05000000000000000000" pitchFamily="2" charset="2"/>
              <a:buChar char="q"/>
            </a:pPr>
            <a:r>
              <a:rPr lang="en-US" sz="1800" b="0" i="0" dirty="0">
                <a:effectLst/>
                <a:latin typeface="Inter"/>
              </a:rPr>
              <a:t>Their customers also have </a:t>
            </a:r>
            <a:r>
              <a:rPr lang="en-US" sz="1800" b="1" i="0" dirty="0">
                <a:effectLst/>
                <a:latin typeface="Inter"/>
              </a:rPr>
              <a:t>higher chance</a:t>
            </a:r>
            <a:r>
              <a:rPr lang="en-US" sz="1800" b="0" i="0" dirty="0">
                <a:effectLst/>
                <a:latin typeface="Inter"/>
              </a:rPr>
              <a:t> to use </a:t>
            </a:r>
            <a:r>
              <a:rPr lang="en-US" sz="1800" b="1" i="0" dirty="0">
                <a:effectLst/>
                <a:latin typeface="Inter"/>
              </a:rPr>
              <a:t>premier shipping modes</a:t>
            </a:r>
            <a:r>
              <a:rPr lang="en-US" sz="1800" b="0" i="0" dirty="0">
                <a:effectLst/>
                <a:latin typeface="Inter"/>
              </a:rPr>
              <a:t>.</a:t>
            </a:r>
            <a:br>
              <a:rPr lang="en-US" b="0" i="0" dirty="0">
                <a:effectLst/>
                <a:latin typeface="Inter"/>
              </a:rPr>
            </a:br>
            <a:endParaRPr lang="en-US" dirty="0"/>
          </a:p>
        </p:txBody>
      </p:sp>
    </p:spTree>
    <p:extLst>
      <p:ext uri="{BB962C8B-B14F-4D97-AF65-F5344CB8AC3E}">
        <p14:creationId xmlns:p14="http://schemas.microsoft.com/office/powerpoint/2010/main" val="254042475"/>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mph" presetSubtype="2" fill="hold" grpId="0" nodeType="clickEffect">
                                  <p:stCondLst>
                                    <p:cond delay="0"/>
                                  </p:stCondLst>
                                  <p:childTnLst>
                                    <p:animClr clrSpc="rgb" dir="cw">
                                      <p:cBhvr>
                                        <p:cTn id="6" dur="2000" fill="hold"/>
                                        <p:tgtEl>
                                          <p:spTgt spid="7"/>
                                        </p:tgtEl>
                                        <p:attrNameLst>
                                          <p:attrName>fillcolor</p:attrName>
                                        </p:attrNameLst>
                                      </p:cBhvr>
                                      <p:to>
                                        <a:schemeClr val="accent2"/>
                                      </p:to>
                                    </p:animClr>
                                    <p:set>
                                      <p:cBhvr>
                                        <p:cTn id="7" dur="2000" fill="hold"/>
                                        <p:tgtEl>
                                          <p:spTgt spid="7"/>
                                        </p:tgtEl>
                                        <p:attrNameLst>
                                          <p:attrName>fill.type</p:attrName>
                                        </p:attrNameLst>
                                      </p:cBhvr>
                                      <p:to>
                                        <p:strVal val="solid"/>
                                      </p:to>
                                    </p:set>
                                    <p:set>
                                      <p:cBhvr>
                                        <p:cTn id="8" dur="2000" fill="hold"/>
                                        <p:tgtEl>
                                          <p:spTgt spid="7"/>
                                        </p:tgtEl>
                                        <p:attrNameLst>
                                          <p:attrName>fill.on</p:attrName>
                                        </p:attrNameLst>
                                      </p:cBhvr>
                                      <p:to>
                                        <p:strVal val="true"/>
                                      </p:to>
                                    </p:set>
                                  </p:childTnLst>
                                </p:cTn>
                              </p:par>
                            </p:childTnLst>
                          </p:cTn>
                        </p:par>
                      </p:childTnLst>
                    </p:cTn>
                  </p:par>
                  <p:par>
                    <p:cTn id="9" fill="hold">
                      <p:stCondLst>
                        <p:cond delay="indefinite"/>
                      </p:stCondLst>
                      <p:childTnLst>
                        <p:par>
                          <p:cTn id="10" fill="hold">
                            <p:stCondLst>
                              <p:cond delay="0"/>
                            </p:stCondLst>
                            <p:childTnLst>
                              <p:par>
                                <p:cTn id="11" presetID="1" presetClass="emph" presetSubtype="2" fill="hold" nodeType="clickEffect">
                                  <p:stCondLst>
                                    <p:cond delay="0"/>
                                  </p:stCondLst>
                                  <p:childTnLst>
                                    <p:animClr clrSpc="rgb" dir="cw">
                                      <p:cBhvr>
                                        <p:cTn id="12" dur="2000" fill="hold"/>
                                        <p:tgtEl>
                                          <p:spTgt spid="9"/>
                                        </p:tgtEl>
                                        <p:attrNameLst>
                                          <p:attrName>fillcolor</p:attrName>
                                        </p:attrNameLst>
                                      </p:cBhvr>
                                      <p:to>
                                        <a:schemeClr val="accent2"/>
                                      </p:to>
                                    </p:animClr>
                                    <p:set>
                                      <p:cBhvr>
                                        <p:cTn id="13" dur="2000" fill="hold"/>
                                        <p:tgtEl>
                                          <p:spTgt spid="9"/>
                                        </p:tgtEl>
                                        <p:attrNameLst>
                                          <p:attrName>fill.type</p:attrName>
                                        </p:attrNameLst>
                                      </p:cBhvr>
                                      <p:to>
                                        <p:strVal val="solid"/>
                                      </p:to>
                                    </p:set>
                                    <p:set>
                                      <p:cBhvr>
                                        <p:cTn id="14" dur="2000" fill="hold"/>
                                        <p:tgtEl>
                                          <p:spTgt spid="9"/>
                                        </p:tgtEl>
                                        <p:attrNameLst>
                                          <p:attrName>fill.on</p:attrName>
                                        </p:attrNameLst>
                                      </p:cBhvr>
                                      <p:to>
                                        <p:strVal val="true"/>
                                      </p:to>
                                    </p:set>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1000"/>
                                        <p:tgtEl>
                                          <p:spTgt spid="5"/>
                                        </p:tgtEl>
                                      </p:cBhvr>
                                    </p:animEffect>
                                    <p:anim calcmode="lin" valueType="num">
                                      <p:cBhvr>
                                        <p:cTn id="20" dur="1000" fill="hold"/>
                                        <p:tgtEl>
                                          <p:spTgt spid="5"/>
                                        </p:tgtEl>
                                        <p:attrNameLst>
                                          <p:attrName>ppt_x</p:attrName>
                                        </p:attrNameLst>
                                      </p:cBhvr>
                                      <p:tavLst>
                                        <p:tav tm="0">
                                          <p:val>
                                            <p:strVal val="#ppt_x"/>
                                          </p:val>
                                        </p:tav>
                                        <p:tav tm="100000">
                                          <p:val>
                                            <p:strVal val="#ppt_x"/>
                                          </p:val>
                                        </p:tav>
                                      </p:tavLst>
                                    </p:anim>
                                    <p:anim calcmode="lin" valueType="num">
                                      <p:cBhvr>
                                        <p:cTn id="21"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AFBFEE-C821-40F1-B2B9-BB487524E91B}"/>
              </a:ext>
            </a:extLst>
          </p:cNvPr>
          <p:cNvSpPr>
            <a:spLocks noGrp="1"/>
          </p:cNvSpPr>
          <p:nvPr>
            <p:ph type="title"/>
          </p:nvPr>
        </p:nvSpPr>
        <p:spPr>
          <a:xfrm>
            <a:off x="77236" y="128725"/>
            <a:ext cx="5149048" cy="1398233"/>
          </a:xfrm>
        </p:spPr>
        <p:txBody>
          <a:bodyPr>
            <a:noAutofit/>
          </a:bodyPr>
          <a:lstStyle/>
          <a:p>
            <a:r>
              <a:rPr lang="en-US" sz="3200" b="1" i="0" dirty="0">
                <a:solidFill>
                  <a:srgbClr val="002060"/>
                </a:solidFill>
                <a:effectLst/>
                <a:latin typeface="Inter"/>
              </a:rPr>
              <a:t>Supply Chain Performance by Shipping Modes </a:t>
            </a:r>
            <a:br>
              <a:rPr lang="en-US" sz="3200" b="1" i="0" dirty="0">
                <a:solidFill>
                  <a:srgbClr val="002060"/>
                </a:solidFill>
                <a:effectLst/>
                <a:latin typeface="Inter"/>
              </a:rPr>
            </a:br>
            <a:endParaRPr lang="en-US" sz="3200" b="1" dirty="0">
              <a:solidFill>
                <a:srgbClr val="002060"/>
              </a:solidFill>
            </a:endParaRPr>
          </a:p>
        </p:txBody>
      </p:sp>
      <p:pic>
        <p:nvPicPr>
          <p:cNvPr id="6" name="Picture Placeholder 5">
            <a:extLst>
              <a:ext uri="{FF2B5EF4-FFF2-40B4-BE49-F238E27FC236}">
                <a16:creationId xmlns:a16="http://schemas.microsoft.com/office/drawing/2014/main" id="{A4EBD945-20A8-4FD1-9BC1-7ECAB4FAA492}"/>
              </a:ext>
            </a:extLst>
          </p:cNvPr>
          <p:cNvPicPr>
            <a:picLocks noGrp="1" noChangeAspect="1"/>
          </p:cNvPicPr>
          <p:nvPr>
            <p:ph type="pic" idx="1"/>
          </p:nvPr>
        </p:nvPicPr>
        <p:blipFill>
          <a:blip r:embed="rId2"/>
          <a:srcRect l="3658" r="3658"/>
          <a:stretch>
            <a:fillRect/>
          </a:stretch>
        </p:blipFill>
        <p:spPr/>
      </p:pic>
      <p:sp>
        <p:nvSpPr>
          <p:cNvPr id="4" name="Text Placeholder 3">
            <a:extLst>
              <a:ext uri="{FF2B5EF4-FFF2-40B4-BE49-F238E27FC236}">
                <a16:creationId xmlns:a16="http://schemas.microsoft.com/office/drawing/2014/main" id="{F4774CF4-4DDC-480F-9307-C3D37484C204}"/>
              </a:ext>
            </a:extLst>
          </p:cNvPr>
          <p:cNvSpPr>
            <a:spLocks noGrp="1"/>
          </p:cNvSpPr>
          <p:nvPr>
            <p:ph type="body" sz="half" idx="2"/>
          </p:nvPr>
        </p:nvSpPr>
        <p:spPr>
          <a:xfrm>
            <a:off x="77235" y="1358283"/>
            <a:ext cx="5149047" cy="5370991"/>
          </a:xfrm>
        </p:spPr>
        <p:txBody>
          <a:bodyPr/>
          <a:lstStyle/>
          <a:p>
            <a:pPr marL="285750" indent="-285750">
              <a:buFont typeface="Wingdings" panose="05000000000000000000" pitchFamily="2" charset="2"/>
              <a:buChar char="q"/>
            </a:pPr>
            <a:r>
              <a:rPr lang="en-US" b="0" i="0" dirty="0">
                <a:solidFill>
                  <a:schemeClr val="bg2"/>
                </a:solidFill>
                <a:effectLst/>
                <a:latin typeface="Inter"/>
              </a:rPr>
              <a:t>As the stacked </a:t>
            </a:r>
            <a:r>
              <a:rPr lang="en-US" dirty="0">
                <a:solidFill>
                  <a:schemeClr val="bg2"/>
                </a:solidFill>
                <a:latin typeface="Inter"/>
              </a:rPr>
              <a:t>B</a:t>
            </a:r>
            <a:r>
              <a:rPr lang="en-US" b="0" i="0" dirty="0">
                <a:solidFill>
                  <a:schemeClr val="bg2"/>
                </a:solidFill>
                <a:effectLst/>
                <a:latin typeface="Inter"/>
              </a:rPr>
              <a:t>ar chart shown, the </a:t>
            </a:r>
            <a:r>
              <a:rPr lang="en-US" b="1" i="0" dirty="0">
                <a:solidFill>
                  <a:schemeClr val="bg2"/>
                </a:solidFill>
                <a:effectLst/>
                <a:latin typeface="Inter"/>
              </a:rPr>
              <a:t>performance of all shipping modes is not so good</a:t>
            </a:r>
            <a:r>
              <a:rPr lang="en-US" b="0" i="0" dirty="0">
                <a:solidFill>
                  <a:schemeClr val="bg2"/>
                </a:solidFill>
                <a:effectLst/>
                <a:latin typeface="Inter"/>
              </a:rPr>
              <a:t>. </a:t>
            </a:r>
          </a:p>
          <a:p>
            <a:pPr marL="285750" indent="-285750">
              <a:buFont typeface="Wingdings" panose="05000000000000000000" pitchFamily="2" charset="2"/>
              <a:buChar char="q"/>
            </a:pPr>
            <a:r>
              <a:rPr lang="en-US" b="0" i="0" dirty="0">
                <a:solidFill>
                  <a:schemeClr val="bg2"/>
                </a:solidFill>
                <a:effectLst/>
                <a:latin typeface="Inter"/>
              </a:rPr>
              <a:t>In general, </a:t>
            </a:r>
            <a:r>
              <a:rPr lang="en-US" b="1" i="0" dirty="0">
                <a:solidFill>
                  <a:schemeClr val="bg2"/>
                </a:solidFill>
                <a:effectLst/>
                <a:latin typeface="Inter"/>
              </a:rPr>
              <a:t>40% of the orders</a:t>
            </a:r>
            <a:r>
              <a:rPr lang="en-US" b="0" i="0" dirty="0">
                <a:solidFill>
                  <a:schemeClr val="bg2"/>
                </a:solidFill>
                <a:effectLst/>
                <a:latin typeface="Inter"/>
              </a:rPr>
              <a:t> are </a:t>
            </a:r>
            <a:r>
              <a:rPr lang="en-US" b="1" i="0" dirty="0">
                <a:solidFill>
                  <a:schemeClr val="bg2"/>
                </a:solidFill>
                <a:effectLst/>
                <a:latin typeface="Inter"/>
              </a:rPr>
              <a:t>late</a:t>
            </a:r>
            <a:r>
              <a:rPr lang="en-US" b="0" i="0" dirty="0">
                <a:solidFill>
                  <a:schemeClr val="bg2"/>
                </a:solidFill>
                <a:effectLst/>
                <a:latin typeface="Inter"/>
              </a:rPr>
              <a:t> delivery. </a:t>
            </a:r>
          </a:p>
          <a:p>
            <a:pPr marL="285750" indent="-285750">
              <a:buFont typeface="Wingdings" panose="05000000000000000000" pitchFamily="2" charset="2"/>
              <a:buChar char="q"/>
            </a:pPr>
            <a:r>
              <a:rPr lang="en-US" b="0" i="0" dirty="0">
                <a:solidFill>
                  <a:schemeClr val="bg2"/>
                </a:solidFill>
                <a:effectLst/>
                <a:latin typeface="Inter"/>
              </a:rPr>
              <a:t>Almost </a:t>
            </a:r>
            <a:r>
              <a:rPr lang="en-US" b="1" i="0" dirty="0">
                <a:solidFill>
                  <a:schemeClr val="bg2"/>
                </a:solidFill>
                <a:effectLst/>
                <a:latin typeface="Inter"/>
              </a:rPr>
              <a:t>95% orders of First Class</a:t>
            </a:r>
            <a:r>
              <a:rPr lang="en-US" b="0" i="0" dirty="0">
                <a:solidFill>
                  <a:schemeClr val="bg2"/>
                </a:solidFill>
                <a:effectLst/>
                <a:latin typeface="Inter"/>
              </a:rPr>
              <a:t> shipping mode are </a:t>
            </a:r>
            <a:r>
              <a:rPr lang="en-US" b="1" i="0" dirty="0">
                <a:solidFill>
                  <a:schemeClr val="bg2"/>
                </a:solidFill>
                <a:effectLst/>
                <a:latin typeface="Inter"/>
              </a:rPr>
              <a:t>late</a:t>
            </a:r>
            <a:r>
              <a:rPr lang="en-US" b="0" i="0" dirty="0">
                <a:solidFill>
                  <a:schemeClr val="bg2"/>
                </a:solidFill>
                <a:effectLst/>
                <a:latin typeface="Inter"/>
              </a:rPr>
              <a:t> delivery. </a:t>
            </a:r>
          </a:p>
          <a:p>
            <a:pPr marL="285750" indent="-285750">
              <a:buFont typeface="Wingdings" panose="05000000000000000000" pitchFamily="2" charset="2"/>
              <a:buChar char="q"/>
            </a:pPr>
            <a:r>
              <a:rPr lang="en-US" b="0" i="0" dirty="0">
                <a:solidFill>
                  <a:schemeClr val="bg2"/>
                </a:solidFill>
                <a:effectLst/>
                <a:latin typeface="Inter"/>
              </a:rPr>
              <a:t>As a result, First Class and Second Class shipping modes require improvements in terms of supply chain to deliver orders on time</a:t>
            </a:r>
            <a:endParaRPr lang="en-US" dirty="0">
              <a:solidFill>
                <a:schemeClr val="bg2"/>
              </a:solidFill>
              <a:latin typeface="Inter"/>
            </a:endParaRPr>
          </a:p>
          <a:p>
            <a:pPr marL="285750" indent="-285750">
              <a:buFont typeface="Wingdings" panose="05000000000000000000" pitchFamily="2" charset="2"/>
              <a:buChar char="q"/>
            </a:pPr>
            <a:endParaRPr lang="en-US" b="0" i="0" dirty="0">
              <a:effectLst/>
              <a:highlight>
                <a:srgbClr val="FFFF00"/>
              </a:highlight>
              <a:latin typeface="Inter"/>
            </a:endParaRPr>
          </a:p>
          <a:p>
            <a:r>
              <a:rPr lang="en-US" b="0" i="0" dirty="0">
                <a:solidFill>
                  <a:schemeClr val="bg2"/>
                </a:solidFill>
                <a:effectLst/>
                <a:highlight>
                  <a:srgbClr val="808000"/>
                </a:highlight>
                <a:latin typeface="Inter"/>
              </a:rPr>
              <a:t>Summary:</a:t>
            </a:r>
          </a:p>
          <a:p>
            <a:pPr marL="285750" indent="-285750" algn="l">
              <a:buFont typeface="Wingdings" panose="05000000000000000000" pitchFamily="2" charset="2"/>
              <a:buChar char="q"/>
            </a:pPr>
            <a:r>
              <a:rPr lang="en-US" b="0" i="0" dirty="0">
                <a:solidFill>
                  <a:schemeClr val="bg2"/>
                </a:solidFill>
                <a:effectLst/>
                <a:latin typeface="Inter"/>
              </a:rPr>
              <a:t>First Class and Second Class shipping modes have serious late delivery problem</a:t>
            </a:r>
          </a:p>
          <a:p>
            <a:pPr marL="285750" indent="-285750">
              <a:buFont typeface="Wingdings" panose="05000000000000000000" pitchFamily="2" charset="2"/>
              <a:buChar char="q"/>
            </a:pPr>
            <a:endParaRPr lang="en-US" dirty="0"/>
          </a:p>
        </p:txBody>
      </p:sp>
    </p:spTree>
    <p:extLst>
      <p:ext uri="{BB962C8B-B14F-4D97-AF65-F5344CB8AC3E}">
        <p14:creationId xmlns:p14="http://schemas.microsoft.com/office/powerpoint/2010/main" val="2791327957"/>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heel(1)">
                                      <p:cBhvr>
                                        <p:cTn id="7" dur="20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additive="base">
                                        <p:cTn id="12" dur="500" fill="hold"/>
                                        <p:tgtEl>
                                          <p:spTgt spid="2"/>
                                        </p:tgtEl>
                                        <p:attrNameLst>
                                          <p:attrName>ppt_x</p:attrName>
                                        </p:attrNameLst>
                                      </p:cBhvr>
                                      <p:tavLst>
                                        <p:tav tm="0">
                                          <p:val>
                                            <p:strVal val="#ppt_x"/>
                                          </p:val>
                                        </p:tav>
                                        <p:tav tm="100000">
                                          <p:val>
                                            <p:strVal val="#ppt_x"/>
                                          </p:val>
                                        </p:tav>
                                      </p:tavLst>
                                    </p:anim>
                                    <p:anim calcmode="lin" valueType="num">
                                      <p:cBhvr additive="base">
                                        <p:cTn id="13"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 presetClass="emph" presetSubtype="2" fill="hold" nodeType="clickEffect">
                                  <p:stCondLst>
                                    <p:cond delay="0"/>
                                  </p:stCondLst>
                                  <p:childTnLst>
                                    <p:animClr clrSpc="rgb" dir="cw">
                                      <p:cBhvr>
                                        <p:cTn id="17" dur="2000" fill="hold"/>
                                        <p:tgtEl>
                                          <p:spTgt spid="4"/>
                                        </p:tgtEl>
                                        <p:attrNameLst>
                                          <p:attrName>fillcolor</p:attrName>
                                        </p:attrNameLst>
                                      </p:cBhvr>
                                      <p:to>
                                        <a:schemeClr val="accent2"/>
                                      </p:to>
                                    </p:animClr>
                                    <p:set>
                                      <p:cBhvr>
                                        <p:cTn id="18" dur="2000" fill="hold"/>
                                        <p:tgtEl>
                                          <p:spTgt spid="4"/>
                                        </p:tgtEl>
                                        <p:attrNameLst>
                                          <p:attrName>fill.type</p:attrName>
                                        </p:attrNameLst>
                                      </p:cBhvr>
                                      <p:to>
                                        <p:strVal val="solid"/>
                                      </p:to>
                                    </p:set>
                                    <p:set>
                                      <p:cBhvr>
                                        <p:cTn id="19" dur="2000" fill="hold"/>
                                        <p:tgtEl>
                                          <p:spTgt spid="4"/>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74478E-B960-4323-A1D2-E09042CA9BD8}"/>
              </a:ext>
            </a:extLst>
          </p:cNvPr>
          <p:cNvSpPr>
            <a:spLocks noGrp="1"/>
          </p:cNvSpPr>
          <p:nvPr>
            <p:ph type="title"/>
          </p:nvPr>
        </p:nvSpPr>
        <p:spPr>
          <a:xfrm>
            <a:off x="1744462" y="401714"/>
            <a:ext cx="9601200" cy="672483"/>
          </a:xfrm>
        </p:spPr>
        <p:txBody>
          <a:bodyPr>
            <a:normAutofit fontScale="90000"/>
          </a:bodyPr>
          <a:lstStyle/>
          <a:p>
            <a:r>
              <a:rPr lang="en-US" b="0" i="0" dirty="0">
                <a:solidFill>
                  <a:srgbClr val="000000"/>
                </a:solidFill>
                <a:effectLst/>
                <a:latin typeface="Inter"/>
              </a:rPr>
              <a:t>Shipping Days and Delivery Date Variance </a:t>
            </a:r>
            <a:br>
              <a:rPr lang="en-US" b="0" i="0" dirty="0">
                <a:solidFill>
                  <a:srgbClr val="000000"/>
                </a:solidFill>
                <a:effectLst/>
                <a:latin typeface="Inter"/>
              </a:rPr>
            </a:br>
            <a:endParaRPr lang="en-US" dirty="0"/>
          </a:p>
        </p:txBody>
      </p:sp>
      <p:pic>
        <p:nvPicPr>
          <p:cNvPr id="7" name="Content Placeholder 6">
            <a:extLst>
              <a:ext uri="{FF2B5EF4-FFF2-40B4-BE49-F238E27FC236}">
                <a16:creationId xmlns:a16="http://schemas.microsoft.com/office/drawing/2014/main" id="{102C0E69-15F6-4B8C-9D4C-9BCBB1E2177B}"/>
              </a:ext>
            </a:extLst>
          </p:cNvPr>
          <p:cNvPicPr>
            <a:picLocks noGrp="1" noChangeAspect="1"/>
          </p:cNvPicPr>
          <p:nvPr>
            <p:ph idx="1"/>
          </p:nvPr>
        </p:nvPicPr>
        <p:blipFill>
          <a:blip r:embed="rId2"/>
          <a:stretch>
            <a:fillRect/>
          </a:stretch>
        </p:blipFill>
        <p:spPr>
          <a:xfrm>
            <a:off x="1761776" y="3191523"/>
            <a:ext cx="8668449" cy="3581400"/>
          </a:xfrm>
        </p:spPr>
      </p:pic>
      <p:sp>
        <p:nvSpPr>
          <p:cNvPr id="9" name="TextBox 8">
            <a:extLst>
              <a:ext uri="{FF2B5EF4-FFF2-40B4-BE49-F238E27FC236}">
                <a16:creationId xmlns:a16="http://schemas.microsoft.com/office/drawing/2014/main" id="{DB35D163-E8DB-473C-8DA8-4CA2B75B4489}"/>
              </a:ext>
            </a:extLst>
          </p:cNvPr>
          <p:cNvSpPr txBox="1"/>
          <p:nvPr/>
        </p:nvSpPr>
        <p:spPr>
          <a:xfrm>
            <a:off x="1936812" y="1074197"/>
            <a:ext cx="8510726" cy="2062103"/>
          </a:xfrm>
          <a:prstGeom prst="rect">
            <a:avLst/>
          </a:prstGeom>
          <a:noFill/>
        </p:spPr>
        <p:txBody>
          <a:bodyPr wrap="square">
            <a:spAutoFit/>
          </a:bodyPr>
          <a:lstStyle/>
          <a:p>
            <a:pPr marL="285750" indent="-285750" algn="l">
              <a:buFont typeface="Wingdings" panose="05000000000000000000" pitchFamily="2" charset="2"/>
              <a:buChar char="q"/>
            </a:pPr>
            <a:r>
              <a:rPr lang="en-US" sz="1600" b="1" i="0" dirty="0">
                <a:effectLst/>
                <a:latin typeface="Inter"/>
              </a:rPr>
              <a:t>First Class</a:t>
            </a:r>
            <a:r>
              <a:rPr lang="en-US" sz="1600" b="0" i="0" dirty="0">
                <a:effectLst/>
                <a:latin typeface="Inter"/>
              </a:rPr>
              <a:t> is very stable, which is always </a:t>
            </a:r>
            <a:r>
              <a:rPr lang="en-US" sz="1600" b="1" i="0" dirty="0">
                <a:effectLst/>
                <a:latin typeface="Inter"/>
              </a:rPr>
              <a:t>one day behind</a:t>
            </a:r>
            <a:r>
              <a:rPr lang="en-US" sz="1600" b="0" i="0" dirty="0">
                <a:effectLst/>
                <a:latin typeface="Inter"/>
              </a:rPr>
              <a:t> the schedule.</a:t>
            </a:r>
          </a:p>
          <a:p>
            <a:pPr marL="285750" indent="-285750" algn="l">
              <a:buFont typeface="Wingdings" panose="05000000000000000000" pitchFamily="2" charset="2"/>
              <a:buChar char="q"/>
            </a:pPr>
            <a:r>
              <a:rPr lang="en-US" sz="1600" b="0" i="0" dirty="0">
                <a:effectLst/>
                <a:latin typeface="Inter"/>
              </a:rPr>
              <a:t>The performance of </a:t>
            </a:r>
            <a:r>
              <a:rPr lang="en-US" sz="1600" b="1" i="0" dirty="0">
                <a:effectLst/>
                <a:latin typeface="Inter"/>
              </a:rPr>
              <a:t>Same Day</a:t>
            </a:r>
            <a:r>
              <a:rPr lang="en-US" sz="1600" b="0" i="0" dirty="0">
                <a:effectLst/>
                <a:latin typeface="Inter"/>
              </a:rPr>
              <a:t> shipping mode is </a:t>
            </a:r>
            <a:r>
              <a:rPr lang="en-US" sz="1600" b="1" i="0" dirty="0">
                <a:effectLst/>
                <a:latin typeface="Inter"/>
              </a:rPr>
              <a:t>not bad</a:t>
            </a:r>
            <a:r>
              <a:rPr lang="en-US" sz="1600" b="0" i="0" dirty="0">
                <a:effectLst/>
                <a:latin typeface="Inter"/>
              </a:rPr>
              <a:t> as it has an average 0.5 days longer than expected.</a:t>
            </a:r>
          </a:p>
          <a:p>
            <a:pPr marL="285750" indent="-285750" algn="l">
              <a:buFont typeface="Wingdings" panose="05000000000000000000" pitchFamily="2" charset="2"/>
              <a:buChar char="q"/>
            </a:pPr>
            <a:r>
              <a:rPr lang="en-US" sz="1600" b="1" i="0" dirty="0">
                <a:effectLst/>
                <a:latin typeface="Inter"/>
              </a:rPr>
              <a:t>Second Class</a:t>
            </a:r>
            <a:r>
              <a:rPr lang="en-US" sz="1600" b="0" i="0" dirty="0">
                <a:effectLst/>
                <a:latin typeface="Inter"/>
              </a:rPr>
              <a:t> has the </a:t>
            </a:r>
            <a:r>
              <a:rPr lang="en-US" sz="1600" b="1" i="0" dirty="0">
                <a:effectLst/>
                <a:latin typeface="Inter"/>
              </a:rPr>
              <a:t>most poor performance</a:t>
            </a:r>
            <a:r>
              <a:rPr lang="en-US" sz="1600" b="0" i="0" dirty="0">
                <a:effectLst/>
                <a:latin typeface="Inter"/>
              </a:rPr>
              <a:t> as it usually takes 1.5 days longer to complete the delivery, which is the longest among others. Besides, it has the largest maximum delivery date variance, which indicates that it has </a:t>
            </a:r>
            <a:r>
              <a:rPr lang="en-US" sz="1600" b="1" i="0" dirty="0">
                <a:effectLst/>
                <a:latin typeface="Inter"/>
              </a:rPr>
              <a:t>the longest delay</a:t>
            </a:r>
            <a:r>
              <a:rPr lang="en-US" sz="1600" b="0" i="0" dirty="0">
                <a:effectLst/>
                <a:latin typeface="Inter"/>
              </a:rPr>
              <a:t>.</a:t>
            </a:r>
          </a:p>
          <a:p>
            <a:pPr marL="285750" indent="-285750" algn="l">
              <a:buFont typeface="Wingdings" panose="05000000000000000000" pitchFamily="2" charset="2"/>
              <a:buChar char="q"/>
            </a:pPr>
            <a:r>
              <a:rPr lang="en-US" sz="1600" b="1" i="0" dirty="0">
                <a:effectLst/>
                <a:latin typeface="Inter"/>
              </a:rPr>
              <a:t>Standard Class</a:t>
            </a:r>
            <a:r>
              <a:rPr lang="en-US" sz="1600" b="0" i="0" dirty="0">
                <a:effectLst/>
                <a:latin typeface="Inter"/>
              </a:rPr>
              <a:t> has the </a:t>
            </a:r>
            <a:r>
              <a:rPr lang="en-US" sz="1600" b="1" i="0" dirty="0">
                <a:effectLst/>
                <a:latin typeface="Inter"/>
              </a:rPr>
              <a:t>best performance</a:t>
            </a:r>
            <a:r>
              <a:rPr lang="en-US" sz="1600" b="0" i="0" dirty="0">
                <a:effectLst/>
                <a:latin typeface="Inter"/>
              </a:rPr>
              <a:t> as it usually delivers on time. Besides, it sometimes </a:t>
            </a:r>
            <a:r>
              <a:rPr lang="en-US" sz="1600" b="1" i="0" dirty="0">
                <a:effectLst/>
                <a:latin typeface="Inter"/>
              </a:rPr>
              <a:t>delivers earlier than expected</a:t>
            </a:r>
            <a:r>
              <a:rPr lang="en-US" sz="1600" b="0" i="0" dirty="0">
                <a:effectLst/>
                <a:latin typeface="Inter"/>
              </a:rPr>
              <a:t>.</a:t>
            </a:r>
          </a:p>
        </p:txBody>
      </p:sp>
    </p:spTree>
    <p:extLst>
      <p:ext uri="{BB962C8B-B14F-4D97-AF65-F5344CB8AC3E}">
        <p14:creationId xmlns:p14="http://schemas.microsoft.com/office/powerpoint/2010/main" val="2135391513"/>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par>
                          <p:cTn id="8" fill="hold">
                            <p:stCondLst>
                              <p:cond delay="500"/>
                            </p:stCondLst>
                            <p:childTnLst>
                              <p:par>
                                <p:cTn id="9" presetID="1" presetClass="emph" presetSubtype="2" fill="hold" nodeType="afterEffect">
                                  <p:stCondLst>
                                    <p:cond delay="0"/>
                                  </p:stCondLst>
                                  <p:childTnLst>
                                    <p:animClr clrSpc="rgb" dir="cw">
                                      <p:cBhvr>
                                        <p:cTn id="10" dur="2000" fill="hold"/>
                                        <p:tgtEl>
                                          <p:spTgt spid="9"/>
                                        </p:tgtEl>
                                        <p:attrNameLst>
                                          <p:attrName>fillcolor</p:attrName>
                                        </p:attrNameLst>
                                      </p:cBhvr>
                                      <p:to>
                                        <a:schemeClr val="accent2"/>
                                      </p:to>
                                    </p:animClr>
                                    <p:set>
                                      <p:cBhvr>
                                        <p:cTn id="11" dur="2000" fill="hold"/>
                                        <p:tgtEl>
                                          <p:spTgt spid="9"/>
                                        </p:tgtEl>
                                        <p:attrNameLst>
                                          <p:attrName>fill.type</p:attrName>
                                        </p:attrNameLst>
                                      </p:cBhvr>
                                      <p:to>
                                        <p:strVal val="solid"/>
                                      </p:to>
                                    </p:set>
                                    <p:set>
                                      <p:cBhvr>
                                        <p:cTn id="12" dur="2000" fill="hold"/>
                                        <p:tgtEl>
                                          <p:spTgt spid="9"/>
                                        </p:tgtEl>
                                        <p:attrNameLst>
                                          <p:attrName>fill.on</p:attrName>
                                        </p:attrNameLst>
                                      </p:cBhvr>
                                      <p:to>
                                        <p:strVal val="true"/>
                                      </p:to>
                                    </p:se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barn(inVertical)">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A059AF2-66A0-48AA-BE15-3B2E6DC6CC94}"/>
              </a:ext>
            </a:extLst>
          </p:cNvPr>
          <p:cNvSpPr txBox="1"/>
          <p:nvPr/>
        </p:nvSpPr>
        <p:spPr>
          <a:xfrm>
            <a:off x="763480" y="125157"/>
            <a:ext cx="11505460" cy="523220"/>
          </a:xfrm>
          <a:prstGeom prst="rect">
            <a:avLst/>
          </a:prstGeom>
          <a:noFill/>
        </p:spPr>
        <p:txBody>
          <a:bodyPr wrap="square">
            <a:spAutoFit/>
          </a:bodyPr>
          <a:lstStyle/>
          <a:p>
            <a:pPr algn="l"/>
            <a:r>
              <a:rPr lang="en-US" sz="2800" b="1" i="0" dirty="0">
                <a:solidFill>
                  <a:schemeClr val="bg2"/>
                </a:solidFill>
                <a:effectLst/>
                <a:highlight>
                  <a:srgbClr val="808000"/>
                </a:highlight>
                <a:latin typeface="Inter"/>
              </a:rPr>
              <a:t>Delivery Date Variance in terms of Product Categories and Days of the week</a:t>
            </a:r>
          </a:p>
        </p:txBody>
      </p:sp>
      <p:sp>
        <p:nvSpPr>
          <p:cNvPr id="7" name="TextBox 6">
            <a:extLst>
              <a:ext uri="{FF2B5EF4-FFF2-40B4-BE49-F238E27FC236}">
                <a16:creationId xmlns:a16="http://schemas.microsoft.com/office/drawing/2014/main" id="{AC2202D1-66A6-494B-A0CA-F2DCC5BA2FEB}"/>
              </a:ext>
            </a:extLst>
          </p:cNvPr>
          <p:cNvSpPr txBox="1"/>
          <p:nvPr/>
        </p:nvSpPr>
        <p:spPr>
          <a:xfrm>
            <a:off x="1007616" y="1069731"/>
            <a:ext cx="5872578" cy="3231654"/>
          </a:xfrm>
          <a:prstGeom prst="rect">
            <a:avLst/>
          </a:prstGeom>
          <a:noFill/>
        </p:spPr>
        <p:txBody>
          <a:bodyPr wrap="square">
            <a:spAutoFit/>
          </a:bodyPr>
          <a:lstStyle/>
          <a:p>
            <a:pPr algn="l"/>
            <a:r>
              <a:rPr lang="en-US" b="1" i="0" dirty="0">
                <a:effectLst/>
                <a:highlight>
                  <a:srgbClr val="FFFF00"/>
                </a:highlight>
                <a:latin typeface="Inter"/>
              </a:rPr>
              <a:t>Categories</a:t>
            </a:r>
            <a:r>
              <a:rPr lang="en-US" b="0" i="0" dirty="0">
                <a:effectLst/>
                <a:highlight>
                  <a:srgbClr val="FFFF00"/>
                </a:highlight>
                <a:latin typeface="Inter"/>
              </a:rPr>
              <a:t>:</a:t>
            </a:r>
          </a:p>
          <a:p>
            <a:pPr algn="l">
              <a:buFont typeface="Arial" panose="020B0604020202020204" pitchFamily="34" charset="0"/>
              <a:buChar char="•"/>
            </a:pPr>
            <a:r>
              <a:rPr lang="en-US" sz="1600" b="1" i="0" dirty="0">
                <a:effectLst/>
                <a:latin typeface="Inter"/>
              </a:rPr>
              <a:t>First Class</a:t>
            </a:r>
            <a:r>
              <a:rPr lang="en-US" sz="1600" b="0" i="0" dirty="0">
                <a:effectLst/>
                <a:latin typeface="Inter"/>
              </a:rPr>
              <a:t> shows a </a:t>
            </a:r>
            <a:r>
              <a:rPr lang="en-US" sz="1600" b="1" i="0" dirty="0">
                <a:effectLst/>
                <a:latin typeface="Inter"/>
              </a:rPr>
              <a:t>very stable</a:t>
            </a:r>
            <a:r>
              <a:rPr lang="en-US" sz="1600" b="0" i="0" dirty="0">
                <a:effectLst/>
                <a:latin typeface="Inter"/>
              </a:rPr>
              <a:t> delivery date variance to different categories</a:t>
            </a:r>
          </a:p>
          <a:p>
            <a:pPr algn="l">
              <a:buFont typeface="Arial" panose="020B0604020202020204" pitchFamily="34" charset="0"/>
              <a:buChar char="•"/>
            </a:pPr>
            <a:r>
              <a:rPr lang="en-US" sz="1600" b="1" i="0" dirty="0">
                <a:effectLst/>
                <a:latin typeface="Inter"/>
              </a:rPr>
              <a:t>Technology products</a:t>
            </a:r>
            <a:r>
              <a:rPr lang="en-US" sz="1600" b="0" i="0" dirty="0">
                <a:effectLst/>
                <a:latin typeface="Inter"/>
              </a:rPr>
              <a:t> usually results in a </a:t>
            </a:r>
            <a:r>
              <a:rPr lang="en-US" sz="1600" b="1" i="0" dirty="0">
                <a:effectLst/>
                <a:latin typeface="Inter"/>
              </a:rPr>
              <a:t>longer delay</a:t>
            </a:r>
            <a:r>
              <a:rPr lang="en-US" sz="1600" b="0" i="0" dirty="0">
                <a:effectLst/>
                <a:latin typeface="Inter"/>
              </a:rPr>
              <a:t> than other products, when using the Second Class service.</a:t>
            </a:r>
          </a:p>
          <a:p>
            <a:pPr algn="l">
              <a:buFont typeface="Arial" panose="020B0604020202020204" pitchFamily="34" charset="0"/>
              <a:buChar char="•"/>
            </a:pPr>
            <a:r>
              <a:rPr lang="en-US" sz="1600" b="1" i="0" dirty="0">
                <a:effectLst/>
                <a:latin typeface="Inter"/>
              </a:rPr>
              <a:t>Bookshop products</a:t>
            </a:r>
            <a:r>
              <a:rPr lang="en-US" sz="1600" b="0" i="0" dirty="0">
                <a:effectLst/>
                <a:latin typeface="Inter"/>
              </a:rPr>
              <a:t> usually </a:t>
            </a:r>
            <a:r>
              <a:rPr lang="en-US" sz="1600" b="1" i="0" dirty="0">
                <a:effectLst/>
                <a:latin typeface="Inter"/>
              </a:rPr>
              <a:t>takes longer time</a:t>
            </a:r>
            <a:r>
              <a:rPr lang="en-US" sz="1600" b="0" i="0" dirty="0">
                <a:effectLst/>
                <a:latin typeface="Inter"/>
              </a:rPr>
              <a:t> to arrive when comparing to the estimated days.</a:t>
            </a:r>
          </a:p>
          <a:p>
            <a:pPr algn="l">
              <a:buFont typeface="Arial" panose="020B0604020202020204" pitchFamily="34" charset="0"/>
              <a:buChar char="•"/>
            </a:pPr>
            <a:r>
              <a:rPr lang="en-US" sz="1600" b="1" i="0" dirty="0">
                <a:effectLst/>
                <a:latin typeface="Inter"/>
              </a:rPr>
              <a:t>Standard Class</a:t>
            </a:r>
            <a:r>
              <a:rPr lang="en-US" sz="1600" b="0" i="0" dirty="0">
                <a:effectLst/>
                <a:latin typeface="Inter"/>
              </a:rPr>
              <a:t> has the </a:t>
            </a:r>
            <a:r>
              <a:rPr lang="en-US" sz="1600" b="1" i="0" dirty="0">
                <a:effectLst/>
                <a:latin typeface="Inter"/>
              </a:rPr>
              <a:t>best performance</a:t>
            </a:r>
            <a:r>
              <a:rPr lang="en-US" sz="1600" b="0" i="0" dirty="0">
                <a:effectLst/>
                <a:latin typeface="Inter"/>
              </a:rPr>
              <a:t>, which usually has no delay and its performance is </a:t>
            </a:r>
            <a:r>
              <a:rPr lang="en-US" sz="1600" b="1" i="0" dirty="0">
                <a:effectLst/>
                <a:latin typeface="Inter"/>
              </a:rPr>
              <a:t>not affected</a:t>
            </a:r>
            <a:r>
              <a:rPr lang="en-US" sz="1600" b="0" i="0" dirty="0">
                <a:effectLst/>
                <a:latin typeface="Inter"/>
              </a:rPr>
              <a:t> by different categories of products.</a:t>
            </a:r>
          </a:p>
          <a:p>
            <a:br>
              <a:rPr lang="en-US" b="0" i="0" dirty="0">
                <a:effectLst/>
                <a:latin typeface="Inter"/>
              </a:rPr>
            </a:br>
            <a:endParaRPr lang="en-US" dirty="0"/>
          </a:p>
        </p:txBody>
      </p:sp>
      <p:sp>
        <p:nvSpPr>
          <p:cNvPr id="9" name="TextBox 8">
            <a:extLst>
              <a:ext uri="{FF2B5EF4-FFF2-40B4-BE49-F238E27FC236}">
                <a16:creationId xmlns:a16="http://schemas.microsoft.com/office/drawing/2014/main" id="{D9F7CC57-D56A-4D83-9CBD-49096FD7FB0D}"/>
              </a:ext>
            </a:extLst>
          </p:cNvPr>
          <p:cNvSpPr txBox="1"/>
          <p:nvPr/>
        </p:nvSpPr>
        <p:spPr>
          <a:xfrm>
            <a:off x="6880194" y="1074142"/>
            <a:ext cx="4851647" cy="1600438"/>
          </a:xfrm>
          <a:prstGeom prst="rect">
            <a:avLst/>
          </a:prstGeom>
          <a:noFill/>
        </p:spPr>
        <p:txBody>
          <a:bodyPr wrap="square">
            <a:spAutoFit/>
          </a:bodyPr>
          <a:lstStyle/>
          <a:p>
            <a:pPr algn="l"/>
            <a:r>
              <a:rPr lang="en-US" b="1" i="0" dirty="0">
                <a:effectLst/>
                <a:highlight>
                  <a:srgbClr val="FFFF00"/>
                </a:highlight>
                <a:latin typeface="Inter"/>
              </a:rPr>
              <a:t>Days of the Week:</a:t>
            </a:r>
          </a:p>
          <a:p>
            <a:pPr algn="l">
              <a:buFont typeface="Arial" panose="020B0604020202020204" pitchFamily="34" charset="0"/>
              <a:buChar char="•"/>
            </a:pPr>
            <a:r>
              <a:rPr lang="en-US" sz="1600" b="0" i="0" dirty="0">
                <a:effectLst/>
                <a:latin typeface="Inter"/>
              </a:rPr>
              <a:t>All shipping modes have </a:t>
            </a:r>
            <a:r>
              <a:rPr lang="en-US" sz="1600" b="1" i="0" dirty="0">
                <a:effectLst/>
                <a:latin typeface="Inter"/>
              </a:rPr>
              <a:t>similar performance</a:t>
            </a:r>
            <a:r>
              <a:rPr lang="en-US" sz="1600" b="0" i="0" dirty="0">
                <a:effectLst/>
                <a:latin typeface="Inter"/>
              </a:rPr>
              <a:t> in days of the week</a:t>
            </a:r>
          </a:p>
          <a:p>
            <a:pPr algn="l">
              <a:buFont typeface="Arial" panose="020B0604020202020204" pitchFamily="34" charset="0"/>
              <a:buChar char="•"/>
            </a:pPr>
            <a:r>
              <a:rPr lang="en-US" sz="1600" b="0" i="0" dirty="0">
                <a:effectLst/>
                <a:latin typeface="Inter"/>
              </a:rPr>
              <a:t>Performance of </a:t>
            </a:r>
            <a:r>
              <a:rPr lang="en-US" sz="1600" b="1" i="0" dirty="0">
                <a:effectLst/>
                <a:latin typeface="Inter"/>
              </a:rPr>
              <a:t>Same Day</a:t>
            </a:r>
            <a:r>
              <a:rPr lang="en-US" sz="1600" b="0" i="0" dirty="0">
                <a:effectLst/>
                <a:latin typeface="Inter"/>
              </a:rPr>
              <a:t> shipping mode is affected the most on </a:t>
            </a:r>
            <a:r>
              <a:rPr lang="en-US" sz="1600" b="1" i="0" dirty="0">
                <a:effectLst/>
                <a:latin typeface="Inter"/>
              </a:rPr>
              <a:t>Monday</a:t>
            </a:r>
            <a:r>
              <a:rPr lang="en-US" sz="1600" b="0" i="0" dirty="0">
                <a:effectLst/>
                <a:latin typeface="Inter"/>
              </a:rPr>
              <a:t>, which results in delay.</a:t>
            </a:r>
          </a:p>
          <a:p>
            <a:pPr algn="l">
              <a:buFont typeface="Arial" panose="020B0604020202020204" pitchFamily="34" charset="0"/>
              <a:buChar char="•"/>
            </a:pPr>
            <a:r>
              <a:rPr lang="en-US" sz="1600" b="0" i="0" dirty="0">
                <a:effectLst/>
                <a:latin typeface="Inter"/>
              </a:rPr>
              <a:t>Performance of </a:t>
            </a:r>
            <a:r>
              <a:rPr lang="en-US" sz="1600" b="1" i="0" dirty="0">
                <a:effectLst/>
                <a:latin typeface="Inter"/>
              </a:rPr>
              <a:t>Second Class</a:t>
            </a:r>
            <a:r>
              <a:rPr lang="en-US" sz="1600" b="0" i="0" dirty="0">
                <a:effectLst/>
                <a:latin typeface="Inter"/>
              </a:rPr>
              <a:t> is dropped on </a:t>
            </a:r>
            <a:r>
              <a:rPr lang="en-US" sz="1600" b="1" i="0" dirty="0">
                <a:effectLst/>
                <a:latin typeface="Inter"/>
              </a:rPr>
              <a:t>Thursday</a:t>
            </a:r>
            <a:r>
              <a:rPr lang="en-US" sz="1600" b="0" i="0" dirty="0">
                <a:effectLst/>
                <a:latin typeface="Inter"/>
              </a:rPr>
              <a:t>.</a:t>
            </a:r>
          </a:p>
        </p:txBody>
      </p:sp>
      <p:pic>
        <p:nvPicPr>
          <p:cNvPr id="11" name="Picture 10">
            <a:extLst>
              <a:ext uri="{FF2B5EF4-FFF2-40B4-BE49-F238E27FC236}">
                <a16:creationId xmlns:a16="http://schemas.microsoft.com/office/drawing/2014/main" id="{69012C1A-AE07-4170-9EFC-45A09D8C965B}"/>
              </a:ext>
            </a:extLst>
          </p:cNvPr>
          <p:cNvPicPr>
            <a:picLocks noChangeAspect="1"/>
          </p:cNvPicPr>
          <p:nvPr/>
        </p:nvPicPr>
        <p:blipFill>
          <a:blip r:embed="rId2"/>
          <a:stretch>
            <a:fillRect/>
          </a:stretch>
        </p:blipFill>
        <p:spPr>
          <a:xfrm>
            <a:off x="1822506" y="3707531"/>
            <a:ext cx="9387408" cy="2938438"/>
          </a:xfrm>
          <a:prstGeom prst="rect">
            <a:avLst/>
          </a:prstGeom>
        </p:spPr>
      </p:pic>
    </p:spTree>
    <p:extLst>
      <p:ext uri="{BB962C8B-B14F-4D97-AF65-F5344CB8AC3E}">
        <p14:creationId xmlns:p14="http://schemas.microsoft.com/office/powerpoint/2010/main" val="3289837426"/>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 presetClass="emph" presetSubtype="2" fill="hold" nodeType="clickEffect">
                                  <p:stCondLst>
                                    <p:cond delay="0"/>
                                  </p:stCondLst>
                                  <p:childTnLst>
                                    <p:animClr clrSpc="rgb" dir="cw">
                                      <p:cBhvr>
                                        <p:cTn id="11" dur="2000" fill="hold"/>
                                        <p:tgtEl>
                                          <p:spTgt spid="7"/>
                                        </p:tgtEl>
                                        <p:attrNameLst>
                                          <p:attrName>fillcolor</p:attrName>
                                        </p:attrNameLst>
                                      </p:cBhvr>
                                      <p:to>
                                        <a:schemeClr val="accent2"/>
                                      </p:to>
                                    </p:animClr>
                                    <p:set>
                                      <p:cBhvr>
                                        <p:cTn id="12" dur="2000" fill="hold"/>
                                        <p:tgtEl>
                                          <p:spTgt spid="7"/>
                                        </p:tgtEl>
                                        <p:attrNameLst>
                                          <p:attrName>fill.type</p:attrName>
                                        </p:attrNameLst>
                                      </p:cBhvr>
                                      <p:to>
                                        <p:strVal val="solid"/>
                                      </p:to>
                                    </p:set>
                                    <p:set>
                                      <p:cBhvr>
                                        <p:cTn id="13" dur="2000" fill="hold"/>
                                        <p:tgtEl>
                                          <p:spTgt spid="7"/>
                                        </p:tgtEl>
                                        <p:attrNameLst>
                                          <p:attrName>fill.on</p:attrName>
                                        </p:attrNameLst>
                                      </p:cBhvr>
                                      <p:to>
                                        <p:strVal val="true"/>
                                      </p:to>
                                    </p:set>
                                  </p:childTnLst>
                                </p:cTn>
                              </p:par>
                            </p:childTnLst>
                          </p:cTn>
                        </p:par>
                      </p:childTnLst>
                    </p:cTn>
                  </p:par>
                  <p:par>
                    <p:cTn id="14" fill="hold">
                      <p:stCondLst>
                        <p:cond delay="indefinite"/>
                      </p:stCondLst>
                      <p:childTnLst>
                        <p:par>
                          <p:cTn id="15" fill="hold">
                            <p:stCondLst>
                              <p:cond delay="0"/>
                            </p:stCondLst>
                            <p:childTnLst>
                              <p:par>
                                <p:cTn id="16" presetID="1" presetClass="emph" presetSubtype="2" fill="hold" nodeType="clickEffect">
                                  <p:stCondLst>
                                    <p:cond delay="0"/>
                                  </p:stCondLst>
                                  <p:childTnLst>
                                    <p:animClr clrSpc="rgb" dir="cw">
                                      <p:cBhvr>
                                        <p:cTn id="17" dur="2000" fill="hold"/>
                                        <p:tgtEl>
                                          <p:spTgt spid="9"/>
                                        </p:tgtEl>
                                        <p:attrNameLst>
                                          <p:attrName>fillcolor</p:attrName>
                                        </p:attrNameLst>
                                      </p:cBhvr>
                                      <p:to>
                                        <a:schemeClr val="accent2"/>
                                      </p:to>
                                    </p:animClr>
                                    <p:set>
                                      <p:cBhvr>
                                        <p:cTn id="18" dur="2000" fill="hold"/>
                                        <p:tgtEl>
                                          <p:spTgt spid="9"/>
                                        </p:tgtEl>
                                        <p:attrNameLst>
                                          <p:attrName>fill.type</p:attrName>
                                        </p:attrNameLst>
                                      </p:cBhvr>
                                      <p:to>
                                        <p:strVal val="solid"/>
                                      </p:to>
                                    </p:set>
                                    <p:set>
                                      <p:cBhvr>
                                        <p:cTn id="19" dur="2000" fill="hold"/>
                                        <p:tgtEl>
                                          <p:spTgt spid="9"/>
                                        </p:tgtEl>
                                        <p:attrNameLst>
                                          <p:attrName>fill.on</p:attrName>
                                        </p:attrNameLst>
                                      </p:cBhvr>
                                      <p:to>
                                        <p:strVal val="true"/>
                                      </p:to>
                                    </p:set>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nodeType="clickEffect">
                                  <p:stCondLst>
                                    <p:cond delay="0"/>
                                  </p:stCondLst>
                                  <p:childTnLst>
                                    <p:set>
                                      <p:cBhvr>
                                        <p:cTn id="23" dur="1" fill="hold">
                                          <p:stCondLst>
                                            <p:cond delay="0"/>
                                          </p:stCondLst>
                                        </p:cTn>
                                        <p:tgtEl>
                                          <p:spTgt spid="11"/>
                                        </p:tgtEl>
                                        <p:attrNameLst>
                                          <p:attrName>style.visibility</p:attrName>
                                        </p:attrNameLst>
                                      </p:cBhvr>
                                      <p:to>
                                        <p:strVal val="visible"/>
                                      </p:to>
                                    </p:set>
                                    <p:anim calcmode="lin" valueType="num">
                                      <p:cBhvr additive="base">
                                        <p:cTn id="24" dur="500" fill="hold"/>
                                        <p:tgtEl>
                                          <p:spTgt spid="11"/>
                                        </p:tgtEl>
                                        <p:attrNameLst>
                                          <p:attrName>ppt_x</p:attrName>
                                        </p:attrNameLst>
                                      </p:cBhvr>
                                      <p:tavLst>
                                        <p:tav tm="0">
                                          <p:val>
                                            <p:strVal val="#ppt_x"/>
                                          </p:val>
                                        </p:tav>
                                        <p:tav tm="100000">
                                          <p:val>
                                            <p:strVal val="#ppt_x"/>
                                          </p:val>
                                        </p:tav>
                                      </p:tavLst>
                                    </p:anim>
                                    <p:anim calcmode="lin" valueType="num">
                                      <p:cBhvr additive="base">
                                        <p:cTn id="25"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5D4F985-3B96-4D17-95B0-C7A82BC079BC}"/>
              </a:ext>
            </a:extLst>
          </p:cNvPr>
          <p:cNvSpPr txBox="1"/>
          <p:nvPr/>
        </p:nvSpPr>
        <p:spPr>
          <a:xfrm>
            <a:off x="3048740" y="110517"/>
            <a:ext cx="6094520" cy="707886"/>
          </a:xfrm>
          <a:prstGeom prst="rect">
            <a:avLst/>
          </a:prstGeom>
          <a:noFill/>
        </p:spPr>
        <p:txBody>
          <a:bodyPr wrap="square">
            <a:spAutoFit/>
          </a:bodyPr>
          <a:lstStyle/>
          <a:p>
            <a:pPr algn="ctr"/>
            <a:r>
              <a:rPr lang="en-US" sz="4000" b="1" i="0" dirty="0">
                <a:solidFill>
                  <a:srgbClr val="FF0000"/>
                </a:solidFill>
                <a:effectLst/>
                <a:latin typeface="Inter"/>
              </a:rPr>
              <a:t>Summary</a:t>
            </a:r>
          </a:p>
        </p:txBody>
      </p:sp>
      <p:sp>
        <p:nvSpPr>
          <p:cNvPr id="6" name="TextBox 5">
            <a:extLst>
              <a:ext uri="{FF2B5EF4-FFF2-40B4-BE49-F238E27FC236}">
                <a16:creationId xmlns:a16="http://schemas.microsoft.com/office/drawing/2014/main" id="{13E8C847-94F8-4162-A5C3-1B7D1096FBA6}"/>
              </a:ext>
            </a:extLst>
          </p:cNvPr>
          <p:cNvSpPr txBox="1"/>
          <p:nvPr/>
        </p:nvSpPr>
        <p:spPr>
          <a:xfrm>
            <a:off x="1529178" y="1059683"/>
            <a:ext cx="9425868" cy="1200329"/>
          </a:xfrm>
          <a:prstGeom prst="rect">
            <a:avLst/>
          </a:prstGeom>
          <a:noFill/>
        </p:spPr>
        <p:txBody>
          <a:bodyPr wrap="square">
            <a:spAutoFit/>
          </a:bodyPr>
          <a:lstStyle/>
          <a:p>
            <a:pPr algn="l"/>
            <a:r>
              <a:rPr lang="en-US" i="0" dirty="0">
                <a:effectLst/>
                <a:highlight>
                  <a:srgbClr val="FFFF00"/>
                </a:highlight>
                <a:latin typeface="Inter"/>
              </a:rPr>
              <a:t>Customers Behaviors</a:t>
            </a:r>
          </a:p>
          <a:p>
            <a:pPr algn="l">
              <a:buFont typeface="Arial" panose="020B0604020202020204" pitchFamily="34" charset="0"/>
              <a:buChar char="•"/>
            </a:pPr>
            <a:r>
              <a:rPr lang="en-US" b="1" i="0" dirty="0">
                <a:effectLst/>
                <a:latin typeface="Inter"/>
              </a:rPr>
              <a:t>Most orders</a:t>
            </a:r>
            <a:r>
              <a:rPr lang="en-US" b="0" i="0" dirty="0">
                <a:effectLst/>
                <a:latin typeface="Inter"/>
              </a:rPr>
              <a:t> prefer using </a:t>
            </a:r>
            <a:r>
              <a:rPr lang="en-US" b="1" i="0" dirty="0">
                <a:effectLst/>
                <a:latin typeface="Inter"/>
              </a:rPr>
              <a:t>Standard Class</a:t>
            </a:r>
            <a:r>
              <a:rPr lang="en-US" b="0" i="0" dirty="0">
                <a:effectLst/>
                <a:latin typeface="Inter"/>
              </a:rPr>
              <a:t> service</a:t>
            </a:r>
          </a:p>
          <a:p>
            <a:pPr algn="l">
              <a:buFont typeface="Arial" panose="020B0604020202020204" pitchFamily="34" charset="0"/>
              <a:buChar char="•"/>
            </a:pPr>
            <a:r>
              <a:rPr lang="en-US" b="1" i="0" dirty="0">
                <a:effectLst/>
                <a:latin typeface="Inter"/>
              </a:rPr>
              <a:t>Fan Shop, Apparel, and Golf</a:t>
            </a:r>
            <a:r>
              <a:rPr lang="en-US" b="0" i="0" dirty="0">
                <a:effectLst/>
                <a:latin typeface="Inter"/>
              </a:rPr>
              <a:t> products have the </a:t>
            </a:r>
            <a:r>
              <a:rPr lang="en-US" b="1" i="0" dirty="0">
                <a:effectLst/>
                <a:latin typeface="Inter"/>
              </a:rPr>
              <a:t>largest number of order</a:t>
            </a:r>
            <a:r>
              <a:rPr lang="en-US" b="0" i="0" dirty="0">
                <a:effectLst/>
                <a:latin typeface="Inter"/>
              </a:rPr>
              <a:t> in terms of </a:t>
            </a:r>
            <a:r>
              <a:rPr lang="en-US" b="1" i="0" dirty="0">
                <a:effectLst/>
                <a:latin typeface="Inter"/>
              </a:rPr>
              <a:t>all shipping modes</a:t>
            </a:r>
            <a:endParaRPr lang="en-US" b="0" i="0" dirty="0">
              <a:effectLst/>
              <a:latin typeface="Inter"/>
            </a:endParaRPr>
          </a:p>
        </p:txBody>
      </p:sp>
      <p:sp>
        <p:nvSpPr>
          <p:cNvPr id="8" name="TextBox 7">
            <a:extLst>
              <a:ext uri="{FF2B5EF4-FFF2-40B4-BE49-F238E27FC236}">
                <a16:creationId xmlns:a16="http://schemas.microsoft.com/office/drawing/2014/main" id="{0922DD6C-8BA3-4163-93D1-8597EFB97D61}"/>
              </a:ext>
            </a:extLst>
          </p:cNvPr>
          <p:cNvSpPr txBox="1"/>
          <p:nvPr/>
        </p:nvSpPr>
        <p:spPr>
          <a:xfrm>
            <a:off x="1529178" y="2690336"/>
            <a:ext cx="9285302" cy="1477328"/>
          </a:xfrm>
          <a:prstGeom prst="rect">
            <a:avLst/>
          </a:prstGeom>
          <a:noFill/>
        </p:spPr>
        <p:txBody>
          <a:bodyPr wrap="square">
            <a:spAutoFit/>
          </a:bodyPr>
          <a:lstStyle/>
          <a:p>
            <a:pPr algn="l"/>
            <a:r>
              <a:rPr lang="en-US" i="0" dirty="0">
                <a:effectLst/>
                <a:highlight>
                  <a:srgbClr val="FFFF00"/>
                </a:highlight>
                <a:latin typeface="Inter"/>
              </a:rPr>
              <a:t>Supply Chain Performance</a:t>
            </a:r>
          </a:p>
          <a:p>
            <a:pPr algn="l">
              <a:buFont typeface="Arial" panose="020B0604020202020204" pitchFamily="34" charset="0"/>
              <a:buChar char="•"/>
            </a:pPr>
            <a:r>
              <a:rPr lang="en-US" b="0" i="0" dirty="0">
                <a:effectLst/>
                <a:latin typeface="Inter"/>
              </a:rPr>
              <a:t>First Class and Second Class shipping modes have serious late delivery problem</a:t>
            </a:r>
          </a:p>
          <a:p>
            <a:pPr algn="l">
              <a:buFont typeface="Arial" panose="020B0604020202020204" pitchFamily="34" charset="0"/>
              <a:buChar char="•"/>
            </a:pPr>
            <a:r>
              <a:rPr lang="en-US" b="1" i="0" dirty="0">
                <a:effectLst/>
                <a:latin typeface="Inter"/>
              </a:rPr>
              <a:t>First Class</a:t>
            </a:r>
            <a:r>
              <a:rPr lang="en-US" b="0" i="0" dirty="0">
                <a:effectLst/>
                <a:latin typeface="Inter"/>
              </a:rPr>
              <a:t> is always </a:t>
            </a:r>
            <a:r>
              <a:rPr lang="en-US" b="1" i="0" dirty="0">
                <a:effectLst/>
                <a:latin typeface="Inter"/>
              </a:rPr>
              <a:t>one day behind</a:t>
            </a:r>
            <a:r>
              <a:rPr lang="en-US" b="0" i="0" dirty="0">
                <a:effectLst/>
                <a:latin typeface="Inter"/>
              </a:rPr>
              <a:t> the schedule</a:t>
            </a:r>
          </a:p>
          <a:p>
            <a:pPr algn="l">
              <a:buFont typeface="Arial" panose="020B0604020202020204" pitchFamily="34" charset="0"/>
              <a:buChar char="•"/>
            </a:pPr>
            <a:r>
              <a:rPr lang="en-US" b="1" i="0" dirty="0">
                <a:effectLst/>
                <a:latin typeface="Inter"/>
              </a:rPr>
              <a:t>Second Class</a:t>
            </a:r>
            <a:r>
              <a:rPr lang="en-US" b="0" i="0" dirty="0">
                <a:effectLst/>
                <a:latin typeface="Inter"/>
              </a:rPr>
              <a:t> usually takes 1.5 days longer to complete the delivery</a:t>
            </a:r>
          </a:p>
          <a:p>
            <a:pPr algn="l">
              <a:buFont typeface="Arial" panose="020B0604020202020204" pitchFamily="34" charset="0"/>
              <a:buChar char="•"/>
            </a:pPr>
            <a:r>
              <a:rPr lang="en-US" b="1" i="0" dirty="0">
                <a:effectLst/>
                <a:latin typeface="Inter"/>
              </a:rPr>
              <a:t>Second Class</a:t>
            </a:r>
            <a:r>
              <a:rPr lang="en-US" b="0" i="0" dirty="0">
                <a:effectLst/>
                <a:latin typeface="Inter"/>
              </a:rPr>
              <a:t> has </a:t>
            </a:r>
            <a:r>
              <a:rPr lang="en-US" b="1" i="0" dirty="0">
                <a:effectLst/>
                <a:latin typeface="Inter"/>
              </a:rPr>
              <a:t>the longest delay</a:t>
            </a:r>
            <a:endParaRPr lang="en-US" b="0" i="0" dirty="0">
              <a:effectLst/>
              <a:latin typeface="Inter"/>
            </a:endParaRPr>
          </a:p>
        </p:txBody>
      </p:sp>
      <p:sp>
        <p:nvSpPr>
          <p:cNvPr id="10" name="TextBox 9">
            <a:extLst>
              <a:ext uri="{FF2B5EF4-FFF2-40B4-BE49-F238E27FC236}">
                <a16:creationId xmlns:a16="http://schemas.microsoft.com/office/drawing/2014/main" id="{67EFFC60-559E-4D0A-9D49-77414564006A}"/>
              </a:ext>
            </a:extLst>
          </p:cNvPr>
          <p:cNvSpPr txBox="1"/>
          <p:nvPr/>
        </p:nvSpPr>
        <p:spPr>
          <a:xfrm>
            <a:off x="1529178" y="4618984"/>
            <a:ext cx="9425868" cy="1200329"/>
          </a:xfrm>
          <a:prstGeom prst="rect">
            <a:avLst/>
          </a:prstGeom>
          <a:noFill/>
        </p:spPr>
        <p:txBody>
          <a:bodyPr wrap="square">
            <a:spAutoFit/>
          </a:bodyPr>
          <a:lstStyle/>
          <a:p>
            <a:pPr algn="l"/>
            <a:r>
              <a:rPr lang="en-US" i="0" dirty="0">
                <a:effectLst/>
                <a:highlight>
                  <a:srgbClr val="FFFF00"/>
                </a:highlight>
                <a:latin typeface="Inter"/>
              </a:rPr>
              <a:t>Advice</a:t>
            </a:r>
          </a:p>
          <a:p>
            <a:pPr algn="l">
              <a:buFont typeface="Arial" panose="020B0604020202020204" pitchFamily="34" charset="0"/>
              <a:buChar char="•"/>
            </a:pPr>
            <a:r>
              <a:rPr lang="en-US" b="1" i="0" dirty="0">
                <a:effectLst/>
                <a:latin typeface="Inter"/>
              </a:rPr>
              <a:t>Sales Team</a:t>
            </a:r>
            <a:r>
              <a:rPr lang="en-US" b="0" i="0" dirty="0">
                <a:effectLst/>
                <a:latin typeface="Inter"/>
              </a:rPr>
              <a:t> can </a:t>
            </a:r>
            <a:r>
              <a:rPr lang="en-US" b="1" i="0" dirty="0">
                <a:effectLst/>
                <a:latin typeface="Inter"/>
              </a:rPr>
              <a:t>approach potential clients</a:t>
            </a:r>
            <a:r>
              <a:rPr lang="en-US" b="0" i="0" dirty="0">
                <a:effectLst/>
                <a:latin typeface="Inter"/>
              </a:rPr>
              <a:t> from </a:t>
            </a:r>
            <a:r>
              <a:rPr lang="en-US" b="1" i="0" dirty="0">
                <a:effectLst/>
                <a:latin typeface="Inter"/>
              </a:rPr>
              <a:t>Fan Shop, Apparel, and Golf industry</a:t>
            </a:r>
            <a:endParaRPr lang="en-US" b="0" i="0" dirty="0">
              <a:effectLst/>
              <a:latin typeface="Inter"/>
            </a:endParaRPr>
          </a:p>
          <a:p>
            <a:pPr algn="l">
              <a:buFont typeface="Arial" panose="020B0604020202020204" pitchFamily="34" charset="0"/>
              <a:buChar char="•"/>
            </a:pPr>
            <a:r>
              <a:rPr lang="en-US" b="0" i="0" dirty="0">
                <a:effectLst/>
                <a:latin typeface="Inter"/>
              </a:rPr>
              <a:t>Their customers also have </a:t>
            </a:r>
            <a:r>
              <a:rPr lang="en-US" b="1" i="0" dirty="0">
                <a:effectLst/>
                <a:latin typeface="Inter"/>
              </a:rPr>
              <a:t>higher chance</a:t>
            </a:r>
            <a:r>
              <a:rPr lang="en-US" b="0" i="0" dirty="0">
                <a:effectLst/>
                <a:latin typeface="Inter"/>
              </a:rPr>
              <a:t> to use </a:t>
            </a:r>
            <a:r>
              <a:rPr lang="en-US" b="1" i="0" dirty="0">
                <a:effectLst/>
                <a:latin typeface="Inter"/>
              </a:rPr>
              <a:t>premier shipping modes</a:t>
            </a:r>
            <a:endParaRPr lang="en-US" b="0" i="0" dirty="0">
              <a:effectLst/>
              <a:latin typeface="Inter"/>
            </a:endParaRPr>
          </a:p>
          <a:p>
            <a:pPr algn="l">
              <a:buFont typeface="Arial" panose="020B0604020202020204" pitchFamily="34" charset="0"/>
              <a:buChar char="•"/>
            </a:pPr>
            <a:r>
              <a:rPr lang="en-US" b="0" i="0" dirty="0">
                <a:effectLst/>
                <a:latin typeface="Inter"/>
              </a:rPr>
              <a:t>Determine the root cause and solutions for supply chain performance</a:t>
            </a:r>
          </a:p>
        </p:txBody>
      </p:sp>
    </p:spTree>
    <p:extLst>
      <p:ext uri="{BB962C8B-B14F-4D97-AF65-F5344CB8AC3E}">
        <p14:creationId xmlns:p14="http://schemas.microsoft.com/office/powerpoint/2010/main" val="1609652868"/>
      </p:ext>
    </p:extLst>
  </p:cSld>
  <p:clrMapOvr>
    <a:masterClrMapping/>
  </p:clrMapOvr>
  <p:transition spd="med">
    <p:pull/>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373100A9-88A3-4CEB-8043-2E59C6C0A6AF}"/>
              </a:ext>
            </a:extLst>
          </p:cNvPr>
          <p:cNvPicPr>
            <a:picLocks noGrp="1" noChangeAspect="1"/>
          </p:cNvPicPr>
          <p:nvPr>
            <p:ph idx="1"/>
          </p:nvPr>
        </p:nvPicPr>
        <p:blipFill>
          <a:blip r:embed="rId2">
            <a:extLst>
              <a:ext uri="{837473B0-CC2E-450A-ABE3-18F120FF3D39}">
                <a1611:picAttrSrcUrl xmlns:a1611="http://schemas.microsoft.com/office/drawing/2016/11/main" r:id="rId3"/>
              </a:ext>
            </a:extLst>
          </a:blip>
          <a:stretch>
            <a:fillRect/>
          </a:stretch>
        </p:blipFill>
        <p:spPr>
          <a:xfrm>
            <a:off x="704089" y="0"/>
            <a:ext cx="11487912" cy="4673034"/>
          </a:xfrm>
        </p:spPr>
      </p:pic>
      <p:pic>
        <p:nvPicPr>
          <p:cNvPr id="8" name="Picture 7">
            <a:extLst>
              <a:ext uri="{FF2B5EF4-FFF2-40B4-BE49-F238E27FC236}">
                <a16:creationId xmlns:a16="http://schemas.microsoft.com/office/drawing/2014/main" id="{D85499FF-519B-48A1-BC1D-BD1996463C46}"/>
              </a:ext>
            </a:extLst>
          </p:cNvPr>
          <p:cNvPicPr>
            <a:picLocks noChangeAspect="1"/>
          </p:cNvPicPr>
          <p:nvPr/>
        </p:nvPicPr>
        <p:blipFill>
          <a:blip r:embed="rId4"/>
          <a:stretch>
            <a:fillRect/>
          </a:stretch>
        </p:blipFill>
        <p:spPr>
          <a:xfrm>
            <a:off x="892493" y="4824907"/>
            <a:ext cx="412052" cy="412052"/>
          </a:xfrm>
          <a:prstGeom prst="rect">
            <a:avLst/>
          </a:prstGeom>
        </p:spPr>
      </p:pic>
      <p:sp>
        <p:nvSpPr>
          <p:cNvPr id="10" name="TextBox 9">
            <a:extLst>
              <a:ext uri="{FF2B5EF4-FFF2-40B4-BE49-F238E27FC236}">
                <a16:creationId xmlns:a16="http://schemas.microsoft.com/office/drawing/2014/main" id="{6E660AB9-0BA4-4BDE-9954-C7D8D40288DF}"/>
              </a:ext>
            </a:extLst>
          </p:cNvPr>
          <p:cNvSpPr txBox="1"/>
          <p:nvPr/>
        </p:nvSpPr>
        <p:spPr>
          <a:xfrm>
            <a:off x="1392174" y="4867627"/>
            <a:ext cx="7671815" cy="369332"/>
          </a:xfrm>
          <a:prstGeom prst="rect">
            <a:avLst/>
          </a:prstGeom>
          <a:noFill/>
        </p:spPr>
        <p:txBody>
          <a:bodyPr wrap="square">
            <a:spAutoFit/>
          </a:bodyPr>
          <a:lstStyle/>
          <a:p>
            <a:r>
              <a:rPr lang="en-US" dirty="0">
                <a:solidFill>
                  <a:srgbClr val="FF0000"/>
                </a:solidFill>
                <a:hlinkClick r:id="rId5">
                  <a:extLst>
                    <a:ext uri="{A12FA001-AC4F-418D-AE19-62706E023703}">
                      <ahyp:hlinkClr xmlns:ahyp="http://schemas.microsoft.com/office/drawing/2018/hyperlinkcolor" val="tx"/>
                    </a:ext>
                  </a:extLst>
                </a:hlinkClick>
              </a:rPr>
              <a:t>https://github.com/AHM2002/Supply_Chain_Analysis_Projects</a:t>
            </a:r>
            <a:endParaRPr lang="en-US" dirty="0">
              <a:solidFill>
                <a:srgbClr val="FF0000"/>
              </a:solidFill>
            </a:endParaRPr>
          </a:p>
        </p:txBody>
      </p:sp>
      <p:pic>
        <p:nvPicPr>
          <p:cNvPr id="12" name="Picture 11">
            <a:extLst>
              <a:ext uri="{FF2B5EF4-FFF2-40B4-BE49-F238E27FC236}">
                <a16:creationId xmlns:a16="http://schemas.microsoft.com/office/drawing/2014/main" id="{0D512C10-2E79-4859-B3FA-13348D1D1E71}"/>
              </a:ext>
            </a:extLst>
          </p:cNvPr>
          <p:cNvPicPr>
            <a:picLocks noChangeAspect="1"/>
          </p:cNvPicPr>
          <p:nvPr/>
        </p:nvPicPr>
        <p:blipFill>
          <a:blip r:embed="rId6"/>
          <a:stretch>
            <a:fillRect/>
          </a:stretch>
        </p:blipFill>
        <p:spPr>
          <a:xfrm>
            <a:off x="892493" y="5462806"/>
            <a:ext cx="412052" cy="412052"/>
          </a:xfrm>
          <a:prstGeom prst="rect">
            <a:avLst/>
          </a:prstGeom>
        </p:spPr>
      </p:pic>
      <p:sp>
        <p:nvSpPr>
          <p:cNvPr id="14" name="TextBox 13">
            <a:extLst>
              <a:ext uri="{FF2B5EF4-FFF2-40B4-BE49-F238E27FC236}">
                <a16:creationId xmlns:a16="http://schemas.microsoft.com/office/drawing/2014/main" id="{7A4B8FD1-58E5-4B61-89C5-60132CF74839}"/>
              </a:ext>
            </a:extLst>
          </p:cNvPr>
          <p:cNvSpPr txBox="1"/>
          <p:nvPr/>
        </p:nvSpPr>
        <p:spPr>
          <a:xfrm>
            <a:off x="1392174" y="5462806"/>
            <a:ext cx="6883146" cy="369332"/>
          </a:xfrm>
          <a:prstGeom prst="rect">
            <a:avLst/>
          </a:prstGeom>
          <a:noFill/>
        </p:spPr>
        <p:txBody>
          <a:bodyPr wrap="square">
            <a:spAutoFit/>
          </a:bodyPr>
          <a:lstStyle/>
          <a:p>
            <a:r>
              <a:rPr lang="en-US" dirty="0">
                <a:solidFill>
                  <a:srgbClr val="FF0000"/>
                </a:solidFill>
                <a:hlinkClick r:id="rId7">
                  <a:extLst>
                    <a:ext uri="{A12FA001-AC4F-418D-AE19-62706E023703}">
                      <ahyp:hlinkClr xmlns:ahyp="http://schemas.microsoft.com/office/drawing/2018/hyperlinkcolor" val="tx"/>
                    </a:ext>
                  </a:extLst>
                </a:hlinkClick>
              </a:rPr>
              <a:t>https://www.linkedin.com/in/ahsanul-haque-milon-b4a33a225/</a:t>
            </a:r>
            <a:endParaRPr lang="en-US" dirty="0">
              <a:solidFill>
                <a:srgbClr val="FF0000"/>
              </a:solidFill>
            </a:endParaRPr>
          </a:p>
        </p:txBody>
      </p:sp>
    </p:spTree>
    <p:extLst>
      <p:ext uri="{BB962C8B-B14F-4D97-AF65-F5344CB8AC3E}">
        <p14:creationId xmlns:p14="http://schemas.microsoft.com/office/powerpoint/2010/main" val="718903323"/>
      </p:ext>
    </p:extLst>
  </p:cSld>
  <p:clrMapOvr>
    <a:masterClrMapping/>
  </p:clrMapOvr>
  <p:transition spd="slow">
    <p:cover/>
  </p:transition>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2.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FD9A38F-9A2C-42E5-9013-4C4B1FFCB4F6}">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Crop design</Template>
  <TotalTime>84</TotalTime>
  <Words>809</Words>
  <Application>Microsoft Office PowerPoint</Application>
  <PresentationFormat>Widescreen</PresentationFormat>
  <Paragraphs>61</Paragraphs>
  <Slides>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Calibri</vt:lpstr>
      <vt:lpstr>Franklin Gothic Book</vt:lpstr>
      <vt:lpstr>Inter</vt:lpstr>
      <vt:lpstr>Wingdings</vt:lpstr>
      <vt:lpstr>Crop</vt:lpstr>
      <vt:lpstr>Presented By Ahsanul Haque Milon</vt:lpstr>
      <vt:lpstr>PowerPoint Presentation</vt:lpstr>
      <vt:lpstr>Shipping Modes Performance</vt:lpstr>
      <vt:lpstr>Engaging with Potential Clients </vt:lpstr>
      <vt:lpstr>Supply Chain Performance by Shipping Modes  </vt:lpstr>
      <vt:lpstr>Shipping Days and Delivery Date Variance  </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Presented By Ahsanul Haque Milon</dc:title>
  <dc:creator>Ahsanul Haque Milon</dc:creator>
  <cp:lastModifiedBy>Ahsanul Haque Milon</cp:lastModifiedBy>
  <cp:revision>10</cp:revision>
  <dcterms:created xsi:type="dcterms:W3CDTF">2023-07-30T18:26:12Z</dcterms:created>
  <dcterms:modified xsi:type="dcterms:W3CDTF">2023-07-30T19:50:48Z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